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3.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82" r:id="rId5"/>
    <p:sldId id="392" r:id="rId6"/>
    <p:sldId id="393" r:id="rId7"/>
    <p:sldId id="394" r:id="rId8"/>
    <p:sldId id="386" r:id="rId9"/>
    <p:sldId id="405" r:id="rId10"/>
    <p:sldId id="387" r:id="rId11"/>
    <p:sldId id="384" r:id="rId12"/>
    <p:sldId id="383" r:id="rId13"/>
    <p:sldId id="389" r:id="rId14"/>
    <p:sldId id="391" r:id="rId15"/>
    <p:sldId id="385" r:id="rId16"/>
    <p:sldId id="390" r:id="rId17"/>
    <p:sldId id="388" r:id="rId18"/>
    <p:sldId id="404" r:id="rId19"/>
    <p:sldId id="397" r:id="rId20"/>
    <p:sldId id="395" r:id="rId21"/>
    <p:sldId id="398" r:id="rId22"/>
    <p:sldId id="396" r:id="rId23"/>
    <p:sldId id="400" r:id="rId24"/>
    <p:sldId id="399" r:id="rId25"/>
    <p:sldId id="401" r:id="rId26"/>
    <p:sldId id="402" r:id="rId27"/>
    <p:sldId id="403" r:id="rId28"/>
    <p:sldId id="3779" r:id="rId29"/>
    <p:sldId id="3781" r:id="rId30"/>
  </p:sldIdLst>
  <p:sldSz cx="12192000" cy="6858000"/>
  <p:notesSz cx="6805613" cy="9939338"/>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0"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3B937-B4FC-9E13-7210-432D8A5540C5}" name="Pariani, Ann (KRBTN)" initials="PA" userId="Pariani, Ann (KRBTN)" providerId="None"/>
  <p188:author id="{56758D46-D9AA-F391-DD9F-E41A9826427E}" name="McGee, Kate (KRWIL)" initials="" userId="S::kate.mcgee@kantar.com::245b8ff3-469d-4c1e-ab53-a49d2b7a7c2e" providerId="AD"/>
  <p188:author id="{B7D173A4-7D36-6628-055C-01AEB7A91FB3}" name="Mitchell, Alexia (KTMLP)" initials="MA(" userId="S::alexia.mitchell@kantar.com::c49c006f-6766-44ce-978c-7c365abb01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DFF7D"/>
    <a:srgbClr val="FFFFFF"/>
    <a:srgbClr val="333333"/>
    <a:srgbClr val="E6304B"/>
    <a:srgbClr val="E7E7E7"/>
    <a:srgbClr val="C0C0C0"/>
    <a:srgbClr val="989898"/>
    <a:srgbClr val="717171"/>
    <a:srgbClr val="C8D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B784F-EE54-4AC2-B2AE-D909CC70790A}" v="1297" dt="2023-11-22T13:43:43.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4152"/>
        <p:guide orient="horz" pos="4020"/>
        <p:guide orient="horz" pos="2160"/>
        <p:guide pos="384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76786793165318E-2"/>
          <c:y val="4.3841397702673104E-2"/>
          <c:w val="0.97544642641366941"/>
          <c:h val="0.74374007257904462"/>
        </c:manualLayout>
      </c:layout>
      <c:barChart>
        <c:barDir val="col"/>
        <c:grouping val="clustered"/>
        <c:varyColors val="0"/>
        <c:ser>
          <c:idx val="0"/>
          <c:order val="0"/>
          <c:tx>
            <c:strRef>
              <c:f>Sheet1!$B$1</c:f>
              <c:strCache>
                <c:ptCount val="1"/>
                <c:pt idx="0">
                  <c:v>2019</c:v>
                </c:pt>
              </c:strCache>
            </c:strRef>
          </c:tx>
          <c:spPr>
            <a:solidFill>
              <a:srgbClr val="00B6FF"/>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Make resolutions</c:v>
                </c:pt>
                <c:pt idx="1">
                  <c:v>Eat healthier</c:v>
                </c:pt>
                <c:pt idx="2">
                  <c:v>Exercise more</c:v>
                </c:pt>
              </c:strCache>
            </c:strRef>
          </c:cat>
          <c:val>
            <c:numRef>
              <c:f>Sheet1!$B$2:$B$4</c:f>
              <c:numCache>
                <c:formatCode>0%</c:formatCode>
                <c:ptCount val="3"/>
                <c:pt idx="0">
                  <c:v>0.63400000000000001</c:v>
                </c:pt>
                <c:pt idx="1">
                  <c:v>0.30299999999999999</c:v>
                </c:pt>
                <c:pt idx="2">
                  <c:v>0.32200000000000001</c:v>
                </c:pt>
              </c:numCache>
            </c:numRef>
          </c:val>
          <c:extLst>
            <c:ext xmlns:c16="http://schemas.microsoft.com/office/drawing/2014/chart" uri="{C3380CC4-5D6E-409C-BE32-E72D297353CC}">
              <c16:uniqueId val="{00000000-4EA7-46EB-998E-CE190A6AA738}"/>
            </c:ext>
          </c:extLst>
        </c:ser>
        <c:ser>
          <c:idx val="1"/>
          <c:order val="1"/>
          <c:tx>
            <c:strRef>
              <c:f>Sheet1!$C$1</c:f>
              <c:strCache>
                <c:ptCount val="1"/>
                <c:pt idx="0">
                  <c:v>2020</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Make resolutions</c:v>
                </c:pt>
                <c:pt idx="1">
                  <c:v>Eat healthier</c:v>
                </c:pt>
                <c:pt idx="2">
                  <c:v>Exercise more</c:v>
                </c:pt>
              </c:strCache>
            </c:strRef>
          </c:cat>
          <c:val>
            <c:numRef>
              <c:f>Sheet1!$C$2:$C$4</c:f>
              <c:numCache>
                <c:formatCode>0%</c:formatCode>
                <c:ptCount val="3"/>
                <c:pt idx="0">
                  <c:v>0.626</c:v>
                </c:pt>
                <c:pt idx="1">
                  <c:v>0.28000000000000003</c:v>
                </c:pt>
                <c:pt idx="2">
                  <c:v>0.29399999999999998</c:v>
                </c:pt>
              </c:numCache>
            </c:numRef>
          </c:val>
          <c:extLst>
            <c:ext xmlns:c16="http://schemas.microsoft.com/office/drawing/2014/chart" uri="{C3380CC4-5D6E-409C-BE32-E72D297353CC}">
              <c16:uniqueId val="{00000001-4EA7-46EB-998E-CE190A6AA738}"/>
            </c:ext>
          </c:extLst>
        </c:ser>
        <c:ser>
          <c:idx val="2"/>
          <c:order val="2"/>
          <c:tx>
            <c:strRef>
              <c:f>Sheet1!$D$1</c:f>
              <c:strCache>
                <c:ptCount val="1"/>
                <c:pt idx="0">
                  <c:v>2021</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Make resolutions</c:v>
                </c:pt>
                <c:pt idx="1">
                  <c:v>Eat healthier</c:v>
                </c:pt>
                <c:pt idx="2">
                  <c:v>Exercise more</c:v>
                </c:pt>
              </c:strCache>
            </c:strRef>
          </c:cat>
          <c:val>
            <c:numRef>
              <c:f>Sheet1!$D$2:$D$4</c:f>
              <c:numCache>
                <c:formatCode>0%</c:formatCode>
                <c:ptCount val="3"/>
                <c:pt idx="0">
                  <c:v>0.622</c:v>
                </c:pt>
                <c:pt idx="1">
                  <c:v>0.28100000000000003</c:v>
                </c:pt>
                <c:pt idx="2">
                  <c:v>0.30299999999999999</c:v>
                </c:pt>
              </c:numCache>
            </c:numRef>
          </c:val>
          <c:extLst>
            <c:ext xmlns:c16="http://schemas.microsoft.com/office/drawing/2014/chart" uri="{C3380CC4-5D6E-409C-BE32-E72D297353CC}">
              <c16:uniqueId val="{00000002-4EA7-46EB-998E-CE190A6AA738}"/>
            </c:ext>
          </c:extLst>
        </c:ser>
        <c:ser>
          <c:idx val="3"/>
          <c:order val="3"/>
          <c:tx>
            <c:strRef>
              <c:f>Sheet1!$E$1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Make resolutions</c:v>
                </c:pt>
                <c:pt idx="1">
                  <c:v>Eat healthier</c:v>
                </c:pt>
                <c:pt idx="2">
                  <c:v>Exercise more</c:v>
                </c:pt>
              </c:strCache>
            </c:strRef>
          </c:cat>
          <c:val>
            <c:numRef>
              <c:f>Sheet1!$E$2:$E$4</c:f>
              <c:numCache>
                <c:formatCode>0%</c:formatCode>
                <c:ptCount val="3"/>
                <c:pt idx="0">
                  <c:v>0.64800000000000002</c:v>
                </c:pt>
                <c:pt idx="1">
                  <c:v>0.27600000000000002</c:v>
                </c:pt>
                <c:pt idx="2">
                  <c:v>0.28599999999999998</c:v>
                </c:pt>
              </c:numCache>
            </c:numRef>
          </c:val>
          <c:extLst>
            <c:ext xmlns:c16="http://schemas.microsoft.com/office/drawing/2014/chart" uri="{C3380CC4-5D6E-409C-BE32-E72D297353CC}">
              <c16:uniqueId val="{00000003-4EA7-46EB-998E-CE190A6AA738}"/>
            </c:ext>
          </c:extLst>
        </c:ser>
        <c:dLbls>
          <c:showLegendKey val="0"/>
          <c:showVal val="0"/>
          <c:showCatName val="0"/>
          <c:showSerName val="0"/>
          <c:showPercent val="0"/>
          <c:showBubbleSize val="0"/>
        </c:dLbls>
        <c:gapWidth val="219"/>
        <c:overlap val="-27"/>
        <c:axId val="840143920"/>
        <c:axId val="650680224"/>
      </c:barChart>
      <c:catAx>
        <c:axId val="84014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0680224"/>
        <c:crosses val="autoZero"/>
        <c:auto val="1"/>
        <c:lblAlgn val="ctr"/>
        <c:lblOffset val="100"/>
        <c:noMultiLvlLbl val="0"/>
      </c:catAx>
      <c:valAx>
        <c:axId val="650680224"/>
        <c:scaling>
          <c:orientation val="minMax"/>
        </c:scaling>
        <c:delete val="1"/>
        <c:axPos val="l"/>
        <c:numFmt formatCode="0%" sourceLinked="1"/>
        <c:majorTickMark val="none"/>
        <c:minorTickMark val="none"/>
        <c:tickLblPos val="nextTo"/>
        <c:crossAx val="840143920"/>
        <c:crosses val="autoZero"/>
        <c:crossBetween val="between"/>
      </c:valAx>
      <c:spPr>
        <a:noFill/>
        <a:ln>
          <a:noFill/>
        </a:ln>
        <a:effectLst/>
      </c:spPr>
    </c:plotArea>
    <c:legend>
      <c:legendPos val="b"/>
      <c:layout>
        <c:manualLayout>
          <c:xMode val="edge"/>
          <c:yMode val="edge"/>
          <c:x val="0.21558653291526916"/>
          <c:y val="0.92188587767657237"/>
          <c:w val="0.55989828458048763"/>
          <c:h val="7.666815419870039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915979372918943E-2"/>
          <c:y val="4.0372618752431172E-2"/>
          <c:w val="0.96016804125416211"/>
          <c:h val="0.69048969067695953"/>
        </c:manualLayout>
      </c:layout>
      <c:barChart>
        <c:barDir val="col"/>
        <c:grouping val="clustered"/>
        <c:varyColors val="0"/>
        <c:ser>
          <c:idx val="0"/>
          <c:order val="0"/>
          <c:tx>
            <c:strRef>
              <c:f>Sheet1!$B$1</c:f>
              <c:strCache>
                <c:ptCount val="1"/>
                <c:pt idx="0">
                  <c:v>2019</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Started a diet focused on weight loss</c:v>
                </c:pt>
              </c:strCache>
            </c:strRef>
          </c:cat>
          <c:val>
            <c:numRef>
              <c:f>Sheet1!$B$2</c:f>
              <c:numCache>
                <c:formatCode>0%</c:formatCode>
                <c:ptCount val="1"/>
                <c:pt idx="0">
                  <c:v>0.15</c:v>
                </c:pt>
              </c:numCache>
            </c:numRef>
          </c:val>
          <c:extLst>
            <c:ext xmlns:c16="http://schemas.microsoft.com/office/drawing/2014/chart" uri="{C3380CC4-5D6E-409C-BE32-E72D297353CC}">
              <c16:uniqueId val="{00000000-4EA7-46EB-998E-CE190A6AA738}"/>
            </c:ext>
          </c:extLst>
        </c:ser>
        <c:ser>
          <c:idx val="1"/>
          <c:order val="1"/>
          <c:tx>
            <c:strRef>
              <c:f>Sheet1!$C$1</c:f>
              <c:strCache>
                <c:ptCount val="1"/>
                <c:pt idx="0">
                  <c:v>2020</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Started a diet focused on weight loss</c:v>
                </c:pt>
              </c:strCache>
            </c:strRef>
          </c:cat>
          <c:val>
            <c:numRef>
              <c:f>Sheet1!$C$2</c:f>
              <c:numCache>
                <c:formatCode>0%</c:formatCode>
                <c:ptCount val="1"/>
                <c:pt idx="0">
                  <c:v>0.159</c:v>
                </c:pt>
              </c:numCache>
            </c:numRef>
          </c:val>
          <c:extLst>
            <c:ext xmlns:c16="http://schemas.microsoft.com/office/drawing/2014/chart" uri="{C3380CC4-5D6E-409C-BE32-E72D297353CC}">
              <c16:uniqueId val="{00000001-4EA7-46EB-998E-CE190A6AA738}"/>
            </c:ext>
          </c:extLst>
        </c:ser>
        <c:ser>
          <c:idx val="2"/>
          <c:order val="2"/>
          <c:tx>
            <c:strRef>
              <c:f>Sheet1!$D$1</c:f>
              <c:strCache>
                <c:ptCount val="1"/>
                <c:pt idx="0">
                  <c:v>2021</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Started a diet focused on weight loss</c:v>
                </c:pt>
              </c:strCache>
            </c:strRef>
          </c:cat>
          <c:val>
            <c:numRef>
              <c:f>Sheet1!$D$2</c:f>
              <c:numCache>
                <c:formatCode>0%</c:formatCode>
                <c:ptCount val="1"/>
                <c:pt idx="0">
                  <c:v>0.12</c:v>
                </c:pt>
              </c:numCache>
            </c:numRef>
          </c:val>
          <c:extLst>
            <c:ext xmlns:c16="http://schemas.microsoft.com/office/drawing/2014/chart" uri="{C3380CC4-5D6E-409C-BE32-E72D297353CC}">
              <c16:uniqueId val="{00000002-4EA7-46EB-998E-CE190A6AA738}"/>
            </c:ext>
          </c:extLst>
        </c:ser>
        <c:ser>
          <c:idx val="3"/>
          <c:order val="3"/>
          <c:tx>
            <c:strRef>
              <c:f>Sheet1!$E$1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Started a diet focused on weight loss</c:v>
                </c:pt>
              </c:strCache>
            </c:strRef>
          </c:cat>
          <c:val>
            <c:numRef>
              <c:f>Sheet1!$E$2</c:f>
              <c:numCache>
                <c:formatCode>0%</c:formatCode>
                <c:ptCount val="1"/>
                <c:pt idx="0">
                  <c:v>0.10299999999999999</c:v>
                </c:pt>
              </c:numCache>
            </c:numRef>
          </c:val>
          <c:extLst>
            <c:ext xmlns:c16="http://schemas.microsoft.com/office/drawing/2014/chart" uri="{C3380CC4-5D6E-409C-BE32-E72D297353CC}">
              <c16:uniqueId val="{00000003-4EA7-46EB-998E-CE190A6AA738}"/>
            </c:ext>
          </c:extLst>
        </c:ser>
        <c:dLbls>
          <c:showLegendKey val="0"/>
          <c:showVal val="0"/>
          <c:showCatName val="0"/>
          <c:showSerName val="0"/>
          <c:showPercent val="0"/>
          <c:showBubbleSize val="0"/>
        </c:dLbls>
        <c:gapWidth val="219"/>
        <c:overlap val="-27"/>
        <c:axId val="840143920"/>
        <c:axId val="650680224"/>
      </c:barChart>
      <c:catAx>
        <c:axId val="84014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0680224"/>
        <c:crosses val="autoZero"/>
        <c:auto val="1"/>
        <c:lblAlgn val="ctr"/>
        <c:lblOffset val="100"/>
        <c:noMultiLvlLbl val="0"/>
      </c:catAx>
      <c:valAx>
        <c:axId val="650680224"/>
        <c:scaling>
          <c:orientation val="minMax"/>
        </c:scaling>
        <c:delete val="1"/>
        <c:axPos val="l"/>
        <c:numFmt formatCode="0%" sourceLinked="1"/>
        <c:majorTickMark val="none"/>
        <c:minorTickMark val="none"/>
        <c:tickLblPos val="nextTo"/>
        <c:crossAx val="840143920"/>
        <c:crosses val="autoZero"/>
        <c:crossBetween val="between"/>
      </c:valAx>
      <c:spPr>
        <a:noFill/>
        <a:ln>
          <a:noFill/>
        </a:ln>
        <a:effectLst/>
      </c:spPr>
    </c:plotArea>
    <c:legend>
      <c:legendPos val="b"/>
      <c:layout>
        <c:manualLayout>
          <c:xMode val="edge"/>
          <c:yMode val="edge"/>
          <c:x val="0.21558652766332675"/>
          <c:y val="0.87949044809862653"/>
          <c:w val="0.55989828458048763"/>
          <c:h val="7.666815419870039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26305948755226"/>
          <c:y val="0.10203106365236855"/>
          <c:w val="0.58309443335516642"/>
          <c:h val="0.83112099809263151"/>
        </c:manualLayout>
      </c:layout>
      <c:pieChart>
        <c:varyColors val="1"/>
        <c:ser>
          <c:idx val="0"/>
          <c:order val="0"/>
          <c:tx>
            <c:strRef>
              <c:f>Sheet1!$B$1:$B$1</c:f>
              <c:strCache>
                <c:ptCount val="1"/>
                <c:pt idx="0">
                  <c:v>Column1</c:v>
                </c:pt>
              </c:strCache>
            </c:strRef>
          </c:tx>
          <c:spPr>
            <a:solidFill>
              <a:srgbClr val="00B0F0"/>
            </a:solidFill>
          </c:spPr>
          <c:dPt>
            <c:idx val="0"/>
            <c:bubble3D val="0"/>
            <c:spPr>
              <a:solidFill>
                <a:schemeClr val="tx2">
                  <a:lumMod val="50000"/>
                </a:schemeClr>
              </a:solidFill>
              <a:ln>
                <a:noFill/>
              </a:ln>
              <a:effectLst/>
            </c:spPr>
            <c:extLst>
              <c:ext xmlns:c16="http://schemas.microsoft.com/office/drawing/2014/chart" uri="{C3380CC4-5D6E-409C-BE32-E72D297353CC}">
                <c16:uniqueId val="{00000005-9C4C-4D36-8B07-0C8B3C75BFFA}"/>
              </c:ext>
            </c:extLst>
          </c:dPt>
          <c:dPt>
            <c:idx val="1"/>
            <c:bubble3D val="0"/>
            <c:spPr>
              <a:solidFill>
                <a:schemeClr val="tx2">
                  <a:lumMod val="75000"/>
                </a:schemeClr>
              </a:solidFill>
              <a:ln>
                <a:noFill/>
              </a:ln>
              <a:effectLst/>
            </c:spPr>
            <c:extLst>
              <c:ext xmlns:c16="http://schemas.microsoft.com/office/drawing/2014/chart" uri="{C3380CC4-5D6E-409C-BE32-E72D297353CC}">
                <c16:uniqueId val="{00000006-9C4C-4D36-8B07-0C8B3C75BFFA}"/>
              </c:ext>
            </c:extLst>
          </c:dPt>
          <c:dPt>
            <c:idx val="2"/>
            <c:bubble3D val="0"/>
            <c:spPr>
              <a:solidFill>
                <a:schemeClr val="tx2"/>
              </a:solidFill>
              <a:ln>
                <a:noFill/>
              </a:ln>
              <a:effectLst/>
            </c:spPr>
            <c:extLst>
              <c:ext xmlns:c16="http://schemas.microsoft.com/office/drawing/2014/chart" uri="{C3380CC4-5D6E-409C-BE32-E72D297353CC}">
                <c16:uniqueId val="{00000007-9C4C-4D36-8B07-0C8B3C75BFFA}"/>
              </c:ext>
            </c:extLst>
          </c:dPt>
          <c:dPt>
            <c:idx val="3"/>
            <c:bubble3D val="0"/>
            <c:spPr>
              <a:solidFill>
                <a:schemeClr val="tx2">
                  <a:lumMod val="60000"/>
                  <a:lumOff val="40000"/>
                </a:schemeClr>
              </a:solidFill>
              <a:ln>
                <a:noFill/>
              </a:ln>
              <a:effectLst/>
            </c:spPr>
            <c:extLst>
              <c:ext xmlns:c16="http://schemas.microsoft.com/office/drawing/2014/chart" uri="{C3380CC4-5D6E-409C-BE32-E72D297353CC}">
                <c16:uniqueId val="{00000008-9C4C-4D36-8B07-0C8B3C75BFFA}"/>
              </c:ext>
            </c:extLst>
          </c:dPt>
          <c:dPt>
            <c:idx val="4"/>
            <c:bubble3D val="0"/>
            <c:spPr>
              <a:solidFill>
                <a:schemeClr val="tx2">
                  <a:lumMod val="40000"/>
                  <a:lumOff val="60000"/>
                </a:schemeClr>
              </a:solidFill>
              <a:ln>
                <a:noFill/>
              </a:ln>
              <a:effectLst/>
            </c:spPr>
            <c:extLst>
              <c:ext xmlns:c16="http://schemas.microsoft.com/office/drawing/2014/chart" uri="{C3380CC4-5D6E-409C-BE32-E72D297353CC}">
                <c16:uniqueId val="{00000009-9C4C-4D36-8B07-0C8B3C75BFFA}"/>
              </c:ext>
            </c:extLst>
          </c:dPt>
          <c:dLbls>
            <c:dLbl>
              <c:idx val="0"/>
              <c:tx>
                <c:rich>
                  <a:bodyPr/>
                  <a:lstStyle/>
                  <a:p>
                    <a:fld id="{076B1C9A-7389-4D95-A37A-8D74B2FE3166}" type="CATEGORYNAME">
                      <a:rPr lang="en-US"/>
                      <a:pPr/>
                      <a:t>[CATEGORY NAME]</a:t>
                    </a:fld>
                    <a:endParaRPr lang="en-US" baseline="0"/>
                  </a:p>
                  <a:p>
                    <a:fld id="{494C7596-623A-479A-AAE8-CC64E6874DA6}" type="VALUE">
                      <a:rPr lang="en-US" sz="1600"/>
                      <a:pPr/>
                      <a:t>[VALUE]</a:t>
                    </a:fld>
                    <a:endParaRPr lang="en-US"/>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C4C-4D36-8B07-0C8B3C75BFFA}"/>
                </c:ext>
              </c:extLst>
            </c:dLbl>
            <c:dLbl>
              <c:idx val="1"/>
              <c:layout>
                <c:manualLayout>
                  <c:x val="-0.13448448461224119"/>
                  <c:y val="-0.17924506728429446"/>
                </c:manualLayout>
              </c:layout>
              <c:tx>
                <c:rich>
                  <a:bodyPr/>
                  <a:lstStyle/>
                  <a:p>
                    <a:fld id="{AC2D231C-B754-4235-B9DF-FFA30150CC6D}" type="CATEGORYNAME">
                      <a:rPr lang="en-US"/>
                      <a:pPr/>
                      <a:t>[CATEGORY NAME]</a:t>
                    </a:fld>
                    <a:endParaRPr lang="en-US" baseline="0"/>
                  </a:p>
                  <a:p>
                    <a:fld id="{C6CA4746-DF4D-409B-8B4F-200B15CFDAD9}" type="VALUE">
                      <a:rPr lang="en-US" sz="1600"/>
                      <a:pPr/>
                      <a:t>[VALUE]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9C4C-4D36-8B07-0C8B3C75BFFA}"/>
                </c:ext>
              </c:extLst>
            </c:dLbl>
            <c:dLbl>
              <c:idx val="2"/>
              <c:tx>
                <c:rich>
                  <a:bodyPr/>
                  <a:lstStyle/>
                  <a:p>
                    <a:fld id="{B5C0537E-5531-4695-A9CE-EF86D7A633A4}" type="CATEGORYNAME">
                      <a:rPr lang="en-US"/>
                      <a:pPr/>
                      <a:t>[CATEGORY NAME]</a:t>
                    </a:fld>
                    <a:endParaRPr lang="en-US" baseline="0"/>
                  </a:p>
                  <a:p>
                    <a:fld id="{09EFB125-5E31-4F13-AE89-881950218753}" type="VALUE">
                      <a:rPr lang="en-US" sz="1600"/>
                      <a:pPr/>
                      <a:t>[VALUE]</a:t>
                    </a:fld>
                    <a:endParaRPr lang="en-US"/>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9C4C-4D36-8B07-0C8B3C75BFFA}"/>
                </c:ext>
              </c:extLst>
            </c:dLbl>
            <c:dLbl>
              <c:idx val="3"/>
              <c:tx>
                <c:rich>
                  <a:bodyPr/>
                  <a:lstStyle/>
                  <a:p>
                    <a:fld id="{39C699AF-1F74-4EF3-B783-C61E05D3C7B0}" type="CATEGORYNAME">
                      <a:rPr lang="en-US"/>
                      <a:pPr/>
                      <a:t>[CATEGORY NAME]</a:t>
                    </a:fld>
                    <a:endParaRPr lang="en-US" baseline="0"/>
                  </a:p>
                  <a:p>
                    <a:fld id="{D521F7E7-2C75-4DF7-8982-91D33D4D463A}" type="VALUE">
                      <a:rPr lang="en-US" sz="1600"/>
                      <a:pPr/>
                      <a:t>[VALUE]</a:t>
                    </a:fld>
                    <a:endParaRPr lang="en-US"/>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9C4C-4D36-8B07-0C8B3C75BFFA}"/>
                </c:ext>
              </c:extLst>
            </c:dLbl>
            <c:dLbl>
              <c:idx val="4"/>
              <c:layout>
                <c:manualLayout>
                  <c:x val="3.8509575111124884E-2"/>
                  <c:y val="4.3112626170981681E-2"/>
                </c:manualLayout>
              </c:layout>
              <c:tx>
                <c:rich>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fld id="{24DD9AA9-7B43-45BE-9980-1BF96AA56784}" type="CATEGORYNAME">
                      <a:rPr lang="en-US">
                        <a:solidFill>
                          <a:schemeClr val="tx1"/>
                        </a:solidFill>
                      </a:rPr>
                      <a:pPr>
                        <a:defRPr sz="1197" b="0" i="0" u="none" strike="noStrike" kern="1200" baseline="0">
                          <a:solidFill>
                            <a:schemeClr val="tx2"/>
                          </a:solidFill>
                          <a:latin typeface="+mn-lt"/>
                          <a:ea typeface="+mn-ea"/>
                          <a:cs typeface="+mn-cs"/>
                        </a:defRPr>
                      </a:pPr>
                      <a:t>[CATEGORY NAME]</a:t>
                    </a:fld>
                    <a:endParaRPr lang="en-US" baseline="0">
                      <a:solidFill>
                        <a:schemeClr val="tx1"/>
                      </a:solidFill>
                    </a:endParaRPr>
                  </a:p>
                  <a:p>
                    <a:pPr>
                      <a:defRPr sz="1197" b="0" i="0" u="none" strike="noStrike" kern="1200" baseline="0">
                        <a:solidFill>
                          <a:schemeClr val="tx2"/>
                        </a:solidFill>
                        <a:latin typeface="+mn-lt"/>
                        <a:ea typeface="+mn-ea"/>
                        <a:cs typeface="+mn-cs"/>
                      </a:defRPr>
                    </a:pPr>
                    <a:fld id="{9A0BA0A9-C635-4A6E-97B3-4E67F5751D18}" type="VALUE">
                      <a:rPr lang="en-US" sz="1600">
                        <a:solidFill>
                          <a:schemeClr val="tx1"/>
                        </a:solidFill>
                      </a:rPr>
                      <a:pPr>
                        <a:defRPr sz="1197" b="0" i="0" u="none" strike="noStrike" kern="1200" baseline="0">
                          <a:solidFill>
                            <a:schemeClr val="tx2"/>
                          </a:solidFill>
                          <a:latin typeface="+mn-lt"/>
                          <a:ea typeface="+mn-ea"/>
                          <a:cs typeface="+mn-cs"/>
                        </a:defRPr>
                      </a:pPr>
                      <a:t>[VALUE]</a:t>
                    </a:fld>
                    <a:endParaRPr lang="en-US"/>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9C4C-4D36-8B07-0C8B3C75BFFA}"/>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Very important</c:v>
                </c:pt>
                <c:pt idx="1">
                  <c:v>Somewhat important</c:v>
                </c:pt>
                <c:pt idx="2">
                  <c:v>Not very important</c:v>
                </c:pt>
                <c:pt idx="3">
                  <c:v>Not at all important</c:v>
                </c:pt>
                <c:pt idx="4">
                  <c:v>Don't know</c:v>
                </c:pt>
              </c:strCache>
            </c:strRef>
          </c:cat>
          <c:val>
            <c:numRef>
              <c:f>Sheet1!$B$2:$B$6</c:f>
              <c:numCache>
                <c:formatCode>0%</c:formatCode>
                <c:ptCount val="5"/>
                <c:pt idx="0">
                  <c:v>0.27</c:v>
                </c:pt>
                <c:pt idx="1">
                  <c:v>0.34</c:v>
                </c:pt>
                <c:pt idx="2">
                  <c:v>0.28999999999999998</c:v>
                </c:pt>
                <c:pt idx="3">
                  <c:v>7.0000000000000007E-2</c:v>
                </c:pt>
                <c:pt idx="4">
                  <c:v>0.04</c:v>
                </c:pt>
              </c:numCache>
            </c:numRef>
          </c:val>
          <c:extLst>
            <c:ext xmlns:c16="http://schemas.microsoft.com/office/drawing/2014/chart" uri="{C3380CC4-5D6E-409C-BE32-E72D297353CC}">
              <c16:uniqueId val="{00000000-9C4C-4D36-8B07-0C8B3C75BFFA}"/>
            </c:ext>
          </c:extLst>
        </c:ser>
        <c:ser>
          <c:idx val="1"/>
          <c:order val="1"/>
          <c:tx>
            <c:strRef>
              <c:f>Sheet1!#REF!</c:f>
              <c:strCache>
                <c:ptCount val="1"/>
                <c:pt idx="0">
                  <c:v>#REF!</c:v>
                </c:pt>
              </c:strCache>
            </c:strRef>
          </c:tx>
          <c:dPt>
            <c:idx val="0"/>
            <c:bubble3D val="0"/>
            <c:spPr>
              <a:solidFill>
                <a:schemeClr val="accent1"/>
              </a:solidFill>
              <a:ln>
                <a:noFill/>
              </a:ln>
              <a:effectLst/>
            </c:spPr>
            <c:extLst>
              <c:ext xmlns:c16="http://schemas.microsoft.com/office/drawing/2014/chart" uri="{C3380CC4-5D6E-409C-BE32-E72D297353CC}">
                <c16:uniqueId val="{0000000B-73F5-4ECF-956B-88B4A714F25F}"/>
              </c:ext>
            </c:extLst>
          </c:dPt>
          <c:cat>
            <c:strRef>
              <c:f>Sheet1!$A$2:$A$6</c:f>
              <c:strCache>
                <c:ptCount val="5"/>
                <c:pt idx="0">
                  <c:v>Very important</c:v>
                </c:pt>
                <c:pt idx="1">
                  <c:v>Somewhat important</c:v>
                </c:pt>
                <c:pt idx="2">
                  <c:v>Not very important</c:v>
                </c:pt>
                <c:pt idx="3">
                  <c:v>Not at all important</c:v>
                </c:pt>
                <c:pt idx="4">
                  <c:v>Don't know</c:v>
                </c:pt>
              </c:strCache>
            </c:strRef>
          </c:cat>
          <c:val>
            <c:numRef>
              <c:f>Sheet1!#REF!</c:f>
              <c:numCache>
                <c:formatCode>General</c:formatCode>
                <c:ptCount val="1"/>
                <c:pt idx="0">
                  <c:v>1</c:v>
                </c:pt>
              </c:numCache>
            </c:numRef>
          </c:val>
          <c:extLst>
            <c:ext xmlns:c16="http://schemas.microsoft.com/office/drawing/2014/chart" uri="{C3380CC4-5D6E-409C-BE32-E72D297353CC}">
              <c16:uniqueId val="{00000004-9C4C-4D36-8B07-0C8B3C75BFF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06596173562078E-2"/>
          <c:y val="9.022787544032107E-2"/>
          <c:w val="0.95958680765287585"/>
          <c:h val="0.6883037030243454"/>
        </c:manualLayout>
      </c:layout>
      <c:barChart>
        <c:barDir val="col"/>
        <c:grouping val="clustered"/>
        <c:varyColors val="0"/>
        <c:ser>
          <c:idx val="0"/>
          <c:order val="0"/>
          <c:tx>
            <c:strRef>
              <c:f>Sheet1!$B$1</c:f>
              <c:strCache>
                <c:ptCount val="1"/>
                <c:pt idx="0">
                  <c:v>Column1</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eBay</c:v>
                </c:pt>
                <c:pt idx="1">
                  <c:v>Walmart</c:v>
                </c:pt>
                <c:pt idx="2">
                  <c:v>Alibaba</c:v>
                </c:pt>
                <c:pt idx="3">
                  <c:v>Amazon</c:v>
                </c:pt>
                <c:pt idx="4">
                  <c:v>JD.com</c:v>
                </c:pt>
              </c:strCache>
            </c:strRef>
          </c:cat>
          <c:val>
            <c:numRef>
              <c:f>Sheet1!$B$2:$B$6</c:f>
              <c:numCache>
                <c:formatCode>0</c:formatCode>
                <c:ptCount val="5"/>
                <c:pt idx="0">
                  <c:v>650</c:v>
                </c:pt>
                <c:pt idx="1">
                  <c:v>475</c:v>
                </c:pt>
                <c:pt idx="2">
                  <c:v>400</c:v>
                </c:pt>
                <c:pt idx="3">
                  <c:v>350</c:v>
                </c:pt>
                <c:pt idx="4">
                  <c:v>300</c:v>
                </c:pt>
              </c:numCache>
            </c:numRef>
          </c:val>
          <c:extLst>
            <c:ext xmlns:c16="http://schemas.microsoft.com/office/drawing/2014/chart" uri="{C3380CC4-5D6E-409C-BE32-E72D297353CC}">
              <c16:uniqueId val="{00000000-52D1-4A4A-99F7-BCB1EFC60F5E}"/>
            </c:ext>
          </c:extLst>
        </c:ser>
        <c:dLbls>
          <c:showLegendKey val="0"/>
          <c:showVal val="0"/>
          <c:showCatName val="0"/>
          <c:showSerName val="0"/>
          <c:showPercent val="0"/>
          <c:showBubbleSize val="0"/>
        </c:dLbls>
        <c:gapWidth val="219"/>
        <c:axId val="840143920"/>
        <c:axId val="650680224"/>
      </c:barChart>
      <c:catAx>
        <c:axId val="840143920"/>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0680224"/>
        <c:crosses val="autoZero"/>
        <c:auto val="1"/>
        <c:lblAlgn val="ctr"/>
        <c:lblOffset val="100"/>
        <c:noMultiLvlLbl val="0"/>
      </c:catAx>
      <c:valAx>
        <c:axId val="650680224"/>
        <c:scaling>
          <c:orientation val="minMax"/>
        </c:scaling>
        <c:delete val="1"/>
        <c:axPos val="l"/>
        <c:numFmt formatCode="0" sourceLinked="1"/>
        <c:majorTickMark val="none"/>
        <c:minorTickMark val="none"/>
        <c:tickLblPos val="nextTo"/>
        <c:crossAx val="840143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Shop more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Athleisure apparel and footwear</c:v>
                </c:pt>
                <c:pt idx="1">
                  <c:v>Casual attire</c:v>
                </c:pt>
                <c:pt idx="2">
                  <c:v>Intimates</c:v>
                </c:pt>
                <c:pt idx="3">
                  <c:v>Plus sizes</c:v>
                </c:pt>
                <c:pt idx="4">
                  <c:v>Business casual</c:v>
                </c:pt>
                <c:pt idx="5">
                  <c:v>Luxury apparel</c:v>
                </c:pt>
              </c:strCache>
            </c:strRef>
          </c:cat>
          <c:val>
            <c:numRef>
              <c:f>Sheet1!$B$2:$B$7</c:f>
              <c:numCache>
                <c:formatCode>0%</c:formatCode>
                <c:ptCount val="6"/>
                <c:pt idx="0">
                  <c:v>0.26</c:v>
                </c:pt>
                <c:pt idx="1">
                  <c:v>0.21</c:v>
                </c:pt>
                <c:pt idx="2">
                  <c:v>0.17</c:v>
                </c:pt>
                <c:pt idx="3">
                  <c:v>0.1</c:v>
                </c:pt>
                <c:pt idx="4">
                  <c:v>0.09</c:v>
                </c:pt>
                <c:pt idx="5">
                  <c:v>0.09</c:v>
                </c:pt>
              </c:numCache>
            </c:numRef>
          </c:val>
          <c:extLst>
            <c:ext xmlns:c16="http://schemas.microsoft.com/office/drawing/2014/chart" uri="{C3380CC4-5D6E-409C-BE32-E72D297353CC}">
              <c16:uniqueId val="{00000000-C849-417F-8706-BA431CD1902F}"/>
            </c:ext>
          </c:extLst>
        </c:ser>
        <c:ser>
          <c:idx val="1"/>
          <c:order val="1"/>
          <c:tx>
            <c:strRef>
              <c:f>Sheet1!$C$1</c:f>
              <c:strCache>
                <c:ptCount val="1"/>
                <c:pt idx="0">
                  <c:v>Shop about the same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Athleisure apparel and footwear</c:v>
                </c:pt>
                <c:pt idx="1">
                  <c:v>Casual attire</c:v>
                </c:pt>
                <c:pt idx="2">
                  <c:v>Intimates</c:v>
                </c:pt>
                <c:pt idx="3">
                  <c:v>Plus sizes</c:v>
                </c:pt>
                <c:pt idx="4">
                  <c:v>Business casual</c:v>
                </c:pt>
                <c:pt idx="5">
                  <c:v>Luxury apparel</c:v>
                </c:pt>
              </c:strCache>
            </c:strRef>
          </c:cat>
          <c:val>
            <c:numRef>
              <c:f>Sheet1!$C$2:$C$7</c:f>
              <c:numCache>
                <c:formatCode>0%</c:formatCode>
                <c:ptCount val="6"/>
                <c:pt idx="0">
                  <c:v>0.48</c:v>
                </c:pt>
                <c:pt idx="1">
                  <c:v>0.61</c:v>
                </c:pt>
                <c:pt idx="2">
                  <c:v>0.43</c:v>
                </c:pt>
                <c:pt idx="3">
                  <c:v>0.34</c:v>
                </c:pt>
                <c:pt idx="4">
                  <c:v>0.5</c:v>
                </c:pt>
                <c:pt idx="5">
                  <c:v>0.31</c:v>
                </c:pt>
              </c:numCache>
            </c:numRef>
          </c:val>
          <c:extLst>
            <c:ext xmlns:c16="http://schemas.microsoft.com/office/drawing/2014/chart" uri="{C3380CC4-5D6E-409C-BE32-E72D297353CC}">
              <c16:uniqueId val="{00000001-C849-417F-8706-BA431CD1902F}"/>
            </c:ext>
          </c:extLst>
        </c:ser>
        <c:ser>
          <c:idx val="2"/>
          <c:order val="2"/>
          <c:tx>
            <c:strRef>
              <c:f>Sheet1!$D$1</c:f>
              <c:strCache>
                <c:ptCount val="1"/>
                <c:pt idx="0">
                  <c:v>Shop less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Athleisure apparel and footwear</c:v>
                </c:pt>
                <c:pt idx="1">
                  <c:v>Casual attire</c:v>
                </c:pt>
                <c:pt idx="2">
                  <c:v>Intimates</c:v>
                </c:pt>
                <c:pt idx="3">
                  <c:v>Plus sizes</c:v>
                </c:pt>
                <c:pt idx="4">
                  <c:v>Business casual</c:v>
                </c:pt>
                <c:pt idx="5">
                  <c:v>Luxury apparel</c:v>
                </c:pt>
              </c:strCache>
            </c:strRef>
          </c:cat>
          <c:val>
            <c:numRef>
              <c:f>Sheet1!$D$2:$D$7</c:f>
              <c:numCache>
                <c:formatCode>0%</c:formatCode>
                <c:ptCount val="6"/>
                <c:pt idx="0">
                  <c:v>0.13</c:v>
                </c:pt>
                <c:pt idx="1">
                  <c:v>0.09</c:v>
                </c:pt>
                <c:pt idx="2">
                  <c:v>0.12</c:v>
                </c:pt>
                <c:pt idx="3">
                  <c:v>0.27</c:v>
                </c:pt>
                <c:pt idx="4">
                  <c:v>0.16</c:v>
                </c:pt>
                <c:pt idx="5">
                  <c:v>0.19</c:v>
                </c:pt>
              </c:numCache>
            </c:numRef>
          </c:val>
          <c:extLst>
            <c:ext xmlns:c16="http://schemas.microsoft.com/office/drawing/2014/chart" uri="{C3380CC4-5D6E-409C-BE32-E72D297353CC}">
              <c16:uniqueId val="{00000002-C849-417F-8706-BA431CD1902F}"/>
            </c:ext>
          </c:extLst>
        </c:ser>
        <c:ser>
          <c:idx val="3"/>
          <c:order val="3"/>
          <c:tx>
            <c:strRef>
              <c:f>Sheet1!$E$1</c:f>
              <c:strCache>
                <c:ptCount val="1"/>
                <c:pt idx="0">
                  <c:v>N/A - never purchased regularly</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Athleisure apparel and footwear</c:v>
                </c:pt>
                <c:pt idx="1">
                  <c:v>Casual attire</c:v>
                </c:pt>
                <c:pt idx="2">
                  <c:v>Intimates</c:v>
                </c:pt>
                <c:pt idx="3">
                  <c:v>Plus sizes</c:v>
                </c:pt>
                <c:pt idx="4">
                  <c:v>Business casual</c:v>
                </c:pt>
                <c:pt idx="5">
                  <c:v>Luxury apparel</c:v>
                </c:pt>
              </c:strCache>
            </c:strRef>
          </c:cat>
          <c:val>
            <c:numRef>
              <c:f>Sheet1!$E$2:$E$7</c:f>
              <c:numCache>
                <c:formatCode>0%</c:formatCode>
                <c:ptCount val="6"/>
                <c:pt idx="0">
                  <c:v>0.14000000000000001</c:v>
                </c:pt>
                <c:pt idx="1">
                  <c:v>0.08</c:v>
                </c:pt>
                <c:pt idx="2">
                  <c:v>0.28000000000000003</c:v>
                </c:pt>
                <c:pt idx="3">
                  <c:v>0.28999999999999998</c:v>
                </c:pt>
                <c:pt idx="4">
                  <c:v>0.25</c:v>
                </c:pt>
                <c:pt idx="5">
                  <c:v>0.37</c:v>
                </c:pt>
              </c:numCache>
            </c:numRef>
          </c:val>
          <c:extLst>
            <c:ext xmlns:c16="http://schemas.microsoft.com/office/drawing/2014/chart" uri="{C3380CC4-5D6E-409C-BE32-E72D297353CC}">
              <c16:uniqueId val="{00000003-C849-417F-8706-BA431CD1902F}"/>
            </c:ext>
          </c:extLst>
        </c:ser>
        <c:dLbls>
          <c:showLegendKey val="0"/>
          <c:showVal val="0"/>
          <c:showCatName val="0"/>
          <c:showSerName val="0"/>
          <c:showPercent val="0"/>
          <c:showBubbleSize val="0"/>
        </c:dLbls>
        <c:gapWidth val="45"/>
        <c:overlap val="100"/>
        <c:axId val="840143920"/>
        <c:axId val="650680224"/>
      </c:barChart>
      <c:catAx>
        <c:axId val="840143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0680224"/>
        <c:crosses val="autoZero"/>
        <c:auto val="1"/>
        <c:lblAlgn val="ctr"/>
        <c:lblOffset val="100"/>
        <c:noMultiLvlLbl val="0"/>
      </c:catAx>
      <c:valAx>
        <c:axId val="650680224"/>
        <c:scaling>
          <c:orientation val="minMax"/>
        </c:scaling>
        <c:delete val="1"/>
        <c:axPos val="t"/>
        <c:numFmt formatCode="0%" sourceLinked="1"/>
        <c:majorTickMark val="none"/>
        <c:minorTickMark val="none"/>
        <c:tickLblPos val="nextTo"/>
        <c:crossAx val="84014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Before</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Male</c:v>
                </c:pt>
                <c:pt idx="2">
                  <c:v>Female</c:v>
                </c:pt>
              </c:strCache>
            </c:strRef>
          </c:cat>
          <c:val>
            <c:numRef>
              <c:f>Sheet1!$B$2:$B$4</c:f>
              <c:numCache>
                <c:formatCode>0%</c:formatCode>
                <c:ptCount val="3"/>
                <c:pt idx="0">
                  <c:v>0.35</c:v>
                </c:pt>
                <c:pt idx="1">
                  <c:v>0.42</c:v>
                </c:pt>
                <c:pt idx="2">
                  <c:v>0.3</c:v>
                </c:pt>
              </c:numCache>
            </c:numRef>
          </c:val>
          <c:extLst>
            <c:ext xmlns:c16="http://schemas.microsoft.com/office/drawing/2014/chart" uri="{C3380CC4-5D6E-409C-BE32-E72D297353CC}">
              <c16:uniqueId val="{00000000-C849-417F-8706-BA431CD1902F}"/>
            </c:ext>
          </c:extLst>
        </c:ser>
        <c:ser>
          <c:idx val="1"/>
          <c:order val="1"/>
          <c:tx>
            <c:strRef>
              <c:f>Sheet1!$C$1</c:f>
              <c:strCache>
                <c:ptCount val="1"/>
                <c:pt idx="0">
                  <c:v>After</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c:v>
                </c:pt>
                <c:pt idx="1">
                  <c:v>Male</c:v>
                </c:pt>
                <c:pt idx="2">
                  <c:v>Female</c:v>
                </c:pt>
              </c:strCache>
            </c:strRef>
          </c:cat>
          <c:val>
            <c:numRef>
              <c:f>Sheet1!$C$2:$C$4</c:f>
              <c:numCache>
                <c:formatCode>0%</c:formatCode>
                <c:ptCount val="3"/>
                <c:pt idx="0">
                  <c:v>0.71</c:v>
                </c:pt>
                <c:pt idx="1">
                  <c:v>0.73</c:v>
                </c:pt>
                <c:pt idx="2">
                  <c:v>0.69</c:v>
                </c:pt>
              </c:numCache>
            </c:numRef>
          </c:val>
          <c:extLst>
            <c:ext xmlns:c16="http://schemas.microsoft.com/office/drawing/2014/chart" uri="{C3380CC4-5D6E-409C-BE32-E72D297353CC}">
              <c16:uniqueId val="{00000001-C849-417F-8706-BA431CD1902F}"/>
            </c:ext>
          </c:extLst>
        </c:ser>
        <c:dLbls>
          <c:showLegendKey val="0"/>
          <c:showVal val="0"/>
          <c:showCatName val="0"/>
          <c:showSerName val="0"/>
          <c:showPercent val="0"/>
          <c:showBubbleSize val="0"/>
        </c:dLbls>
        <c:gapWidth val="45"/>
        <c:overlap val="-10"/>
        <c:axId val="840143920"/>
        <c:axId val="650680224"/>
      </c:barChart>
      <c:catAx>
        <c:axId val="84014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0680224"/>
        <c:crosses val="autoZero"/>
        <c:auto val="1"/>
        <c:lblAlgn val="ctr"/>
        <c:lblOffset val="100"/>
        <c:noMultiLvlLbl val="0"/>
      </c:catAx>
      <c:valAx>
        <c:axId val="650680224"/>
        <c:scaling>
          <c:orientation val="minMax"/>
        </c:scaling>
        <c:delete val="1"/>
        <c:axPos val="l"/>
        <c:numFmt formatCode="0%" sourceLinked="1"/>
        <c:majorTickMark val="none"/>
        <c:minorTickMark val="none"/>
        <c:tickLblPos val="nextTo"/>
        <c:crossAx val="84014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22/11/2023</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22/11/2023</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2885296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9C51B2C-A001-27DE-ABA0-3328CCE12A7B}"/>
              </a:ext>
            </a:extLst>
          </p:cNvPr>
          <p:cNvSpPr>
            <a:spLocks noGrp="1"/>
          </p:cNvSpPr>
          <p:nvPr>
            <p:ph type="pic" sz="quarter" idx="11"/>
          </p:nvPr>
        </p:nvSpPr>
        <p:spPr>
          <a:xfrm>
            <a:off x="0" y="0"/>
            <a:ext cx="12192000" cy="6858000"/>
          </a:xfrm>
        </p:spPr>
        <p:txBody>
          <a:bodyPr/>
          <a:lstStyle/>
          <a:p>
            <a:r>
              <a:rPr lang="en-US"/>
              <a:t>Click icon to add picture</a:t>
            </a:r>
          </a:p>
        </p:txBody>
      </p:sp>
      <p:sp>
        <p:nvSpPr>
          <p:cNvPr id="11" name="Kick">
            <a:extLst>
              <a:ext uri="{FF2B5EF4-FFF2-40B4-BE49-F238E27FC236}">
                <a16:creationId xmlns:a16="http://schemas.microsoft.com/office/drawing/2014/main" id="{4E5D019C-AA62-A8CE-6450-8FB165C5A145}"/>
              </a:ext>
            </a:extLst>
          </p:cNvPr>
          <p:cNvSpPr>
            <a:spLocks noGrp="1" noRot="1" noMove="1" noResize="1" noEditPoints="1" noAdjustHandles="1" noChangeArrowheads="1" noChangeShapeType="1"/>
          </p:cNvSpPr>
          <p:nvPr>
            <p:ph type="body" sz="quarter" idx="12" hasCustomPrompt="1"/>
          </p:nvPr>
        </p:nvSpPr>
        <p:spPr>
          <a:xfrm>
            <a:off x="0" y="0"/>
            <a:ext cx="3881438" cy="685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3" name="Kantar logo">
            <a:extLst>
              <a:ext uri="{FF2B5EF4-FFF2-40B4-BE49-F238E27FC236}">
                <a16:creationId xmlns:a16="http://schemas.microsoft.com/office/drawing/2014/main" id="{413DB59D-2F78-ADDF-7991-8E63A4119DF7}"/>
              </a:ext>
            </a:extLst>
          </p:cNvPr>
          <p:cNvSpPr>
            <a:spLocks noGrp="1" noRot="1" noMove="1" noResize="1" noEditPoints="1" noAdjustHandles="1" noChangeArrowheads="1" noChangeShapeType="1"/>
          </p:cNvSpPr>
          <p:nvPr>
            <p:ph type="body" sz="quarter" idx="13" hasCustomPrompt="1"/>
          </p:nvPr>
        </p:nvSpPr>
        <p:spPr>
          <a:xfrm>
            <a:off x="360363" y="557213"/>
            <a:ext cx="1939925" cy="368300"/>
          </a:xfr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US"/>
              <a:t> </a:t>
            </a:r>
          </a:p>
        </p:txBody>
      </p:sp>
    </p:spTree>
    <p:extLst>
      <p:ext uri="{BB962C8B-B14F-4D97-AF65-F5344CB8AC3E}">
        <p14:creationId xmlns:p14="http://schemas.microsoft.com/office/powerpoint/2010/main" val="14479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92937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3427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3025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0028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47267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47782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57070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0851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3595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2053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5" name="small kick">
            <a:extLst>
              <a:ext uri="{FF2B5EF4-FFF2-40B4-BE49-F238E27FC236}">
                <a16:creationId xmlns:a16="http://schemas.microsoft.com/office/drawing/2014/main" id="{E00906A3-9F5D-49B3-C2E5-BA11DE9FA9D5}"/>
              </a:ext>
            </a:extLst>
          </p:cNvPr>
          <p:cNvSpPr>
            <a:spLocks noGrp="1" noRot="1" noMove="1" noResize="1" noEditPoints="1" noAdjustHandles="1" noChangeArrowheads="1" noChangeShapeType="1"/>
          </p:cNvSpPr>
          <p:nvPr>
            <p:ph type="body" sz="quarter" idx="21" hasCustomPrompt="1"/>
          </p:nvPr>
        </p:nvSpPr>
        <p:spPr>
          <a:xfrm>
            <a:off x="4270375" y="1490663"/>
            <a:ext cx="2568575" cy="4498975"/>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p>
        </p:txBody>
      </p:sp>
      <p:pic>
        <p:nvPicPr>
          <p:cNvPr id="7" name="Gold Bar">
            <a:extLst>
              <a:ext uri="{FF2B5EF4-FFF2-40B4-BE49-F238E27FC236}">
                <a16:creationId xmlns:a16="http://schemas.microsoft.com/office/drawing/2014/main" id="{1ADB29CA-18EE-48E7-B991-4B2578F8937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pic>
        <p:nvPicPr>
          <p:cNvPr id="8" name="Logo">
            <a:extLst>
              <a:ext uri="{FF2B5EF4-FFF2-40B4-BE49-F238E27FC236}">
                <a16:creationId xmlns:a16="http://schemas.microsoft.com/office/drawing/2014/main" id="{B6564A35-867D-4FB8-BD9A-08422621EC42}"/>
              </a:ext>
            </a:extLst>
          </p:cNvPr>
          <p:cNvPicPr>
            <a:picLocks noChangeAspect="1"/>
          </p:cNvPicPr>
          <p:nvPr userDrawn="1">
            <p:custDataLst>
              <p:tags r:id="rId1"/>
            </p:custDataLst>
          </p:nvPr>
        </p:nvPicPr>
        <p:blipFill>
          <a:blip r:embed="rId6">
            <a:extLst>
              <a:ext uri="{96DAC541-7B7A-43D3-8B79-37D633B846F1}">
                <asvg:svgBlip xmlns:asvg="http://schemas.microsoft.com/office/drawing/2016/SVG/main" r:embed="rId7"/>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21906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2060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35703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6434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0501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py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
        <p:nvSpPr>
          <p:cNvPr id="5" name="Text Placeholder 2">
            <a:extLst>
              <a:ext uri="{FF2B5EF4-FFF2-40B4-BE49-F238E27FC236}">
                <a16:creationId xmlns:a16="http://schemas.microsoft.com/office/drawing/2014/main" id="{513181ED-3F2D-4E9D-B722-90CF99E51AB9}"/>
              </a:ext>
            </a:extLst>
          </p:cNvPr>
          <p:cNvSpPr txBox="1">
            <a:spLocks/>
          </p:cNvSpPr>
          <p:nvPr userDrawn="1"/>
        </p:nvSpPr>
        <p:spPr>
          <a:xfrm>
            <a:off x="359923" y="1692614"/>
            <a:ext cx="5831327" cy="4422628"/>
          </a:xfrm>
          <a:prstGeom prst="rect">
            <a:avLst/>
          </a:prstGeom>
        </p:spPr>
        <p:txBody>
          <a:bodyPr lIns="0" tIns="0" rIns="0" bIns="0"/>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1200" b="1" kern="1200">
                <a:solidFill>
                  <a:schemeClr val="tx1"/>
                </a:solidFill>
                <a:latin typeface="+mn-lt"/>
                <a:ea typeface="+mn-ea"/>
                <a:cs typeface="+mn-cs"/>
              </a:rPr>
              <a:t>Copyright © 2023 Kantar LLC. All Rights Reserved.</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ltLang="en-US" sz="1200">
                <a:solidFill>
                  <a:schemeClr val="tx1"/>
                </a:solidFill>
              </a:rPr>
              <a:t>111 Huntington Ave., 20th Floor, Boston, MA 02199</a:t>
            </a:r>
            <a:br>
              <a:rPr lang="en-US" altLang="en-US" sz="1200">
                <a:solidFill>
                  <a:schemeClr val="tx1"/>
                </a:solidFill>
              </a:rPr>
            </a:br>
            <a:br>
              <a:rPr lang="en-US" altLang="en-US" sz="1200">
                <a:solidFill>
                  <a:schemeClr val="tx1"/>
                </a:solidFill>
              </a:rPr>
            </a:br>
            <a:br>
              <a:rPr lang="en-US" altLang="en-US" sz="1200">
                <a:solidFill>
                  <a:schemeClr val="tx1"/>
                </a:solidFill>
              </a:rPr>
            </a:br>
            <a:br>
              <a:rPr lang="en-US" altLang="en-US" sz="1200">
                <a:solidFill>
                  <a:schemeClr val="tx1"/>
                </a:solidFill>
              </a:rPr>
            </a:br>
            <a:endParaRPr lang="en-US" altLang="en-US" sz="1200">
              <a:solidFill>
                <a:schemeClr val="tx1"/>
              </a:solidFill>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ltLang="en-US" sz="1200" b="1" kern="1200">
                <a:solidFill>
                  <a:schemeClr val="accent4">
                    <a:lumMod val="50000"/>
                  </a:schemeClr>
                </a:solidFill>
                <a:latin typeface="+mn-lt"/>
                <a:ea typeface="+mn-ea"/>
                <a:cs typeface="+mn-cs"/>
              </a:rPr>
              <a:t>Notice</a:t>
            </a:r>
            <a:endParaRPr lang="en-US" altLang="en-US" sz="1200" b="1">
              <a:solidFill>
                <a:schemeClr val="accent4">
                  <a:lumMod val="50000"/>
                </a:schemeClr>
              </a:solidFill>
            </a:endParaRPr>
          </a:p>
          <a:p>
            <a:pPr>
              <a:defRPr/>
            </a:pPr>
            <a:r>
              <a:rPr lang="en-US" sz="1050" kern="1200">
                <a:solidFill>
                  <a:schemeClr val="tx1"/>
                </a:solidFill>
                <a:effectLst/>
                <a:latin typeface="+mn-lt"/>
                <a:ea typeface="+mn-ea"/>
                <a:cs typeface="+mn-cs"/>
              </a:rPr>
              <a:t>No part of these materials may be reproduced or transmitted in any form or by any means, electronic or mechanical, including photography, recording, or any information storage and retrieval system now known or to be invented, without the express written permission of </a:t>
            </a:r>
            <a:br>
              <a:rPr lang="en-US" sz="1050" kern="1200">
                <a:solidFill>
                  <a:schemeClr val="tx1"/>
                </a:solidFill>
                <a:effectLst/>
                <a:latin typeface="+mn-lt"/>
                <a:ea typeface="+mn-ea"/>
                <a:cs typeface="+mn-cs"/>
              </a:rPr>
            </a:br>
            <a:r>
              <a:rPr lang="en-US" sz="1050" kern="1200">
                <a:solidFill>
                  <a:schemeClr val="tx1"/>
                </a:solidFill>
                <a:effectLst/>
                <a:latin typeface="+mn-lt"/>
                <a:ea typeface="+mn-ea"/>
                <a:cs typeface="+mn-cs"/>
              </a:rPr>
              <a:t>Kantar Consulting. The printing of any copies for backup is also strictly prohibited.</a:t>
            </a:r>
          </a:p>
          <a:p>
            <a:pPr>
              <a:defRPr/>
            </a:pPr>
            <a:r>
              <a:rPr lang="en-US" altLang="en-US" sz="1200" b="1" kern="1200">
                <a:solidFill>
                  <a:schemeClr val="accent4">
                    <a:lumMod val="50000"/>
                  </a:schemeClr>
                </a:solidFill>
                <a:latin typeface="+mn-lt"/>
                <a:ea typeface="+mn-ea"/>
                <a:cs typeface="+mn-cs"/>
              </a:rPr>
              <a:t>Disclaimers</a:t>
            </a:r>
          </a:p>
          <a:p>
            <a:r>
              <a:rPr lang="en-US" sz="1050" kern="1200">
                <a:solidFill>
                  <a:schemeClr val="tx1"/>
                </a:solidFill>
                <a:effectLst/>
                <a:latin typeface="+mn-lt"/>
                <a:ea typeface="+mn-ea"/>
                <a:cs typeface="+mn-cs"/>
              </a:rPr>
              <a:t>The analyses and conclusions presented in these materials represent the opinions of Kantar</a:t>
            </a:r>
            <a:br>
              <a:rPr lang="en-US" sz="1050" kern="1200">
                <a:solidFill>
                  <a:schemeClr val="tx1"/>
                </a:solidFill>
                <a:effectLst/>
                <a:latin typeface="+mn-lt"/>
                <a:ea typeface="+mn-ea"/>
                <a:cs typeface="+mn-cs"/>
              </a:rPr>
            </a:br>
            <a:r>
              <a:rPr lang="en-US" sz="1050" kern="1200">
                <a:solidFill>
                  <a:schemeClr val="tx1"/>
                </a:solidFill>
                <a:effectLst/>
                <a:latin typeface="+mn-lt"/>
                <a:ea typeface="+mn-ea"/>
                <a:cs typeface="+mn-cs"/>
              </a:rPr>
              <a:t>Consulting. The views expressed do not necessarily reflect the views of the management of the retailer(s) under discussion. These materials are not endorsed or otherwise supported by the management of any of the companies or organizations discussed herein. </a:t>
            </a: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a:defRPr/>
            </a:pPr>
            <a:endParaRPr lang="en-US" sz="1050" kern="1200">
              <a:solidFill>
                <a:schemeClr val="tx1"/>
              </a:solidFill>
              <a:effectLst/>
              <a:latin typeface="+mn-lt"/>
              <a:ea typeface="+mn-ea"/>
              <a:cs typeface="+mn-cs"/>
            </a:endParaRPr>
          </a:p>
          <a:p>
            <a:pPr fontAlgn="auto">
              <a:spcAft>
                <a:spcPts val="0"/>
              </a:spcAft>
              <a:defRPr/>
            </a:pPr>
            <a:endParaRPr lang="en-US" sz="1050"/>
          </a:p>
          <a:p>
            <a:pPr>
              <a:defRPr/>
            </a:pPr>
            <a:endParaRPr lang="en-US" sz="1050" kern="1200">
              <a:solidFill>
                <a:schemeClr val="tx1"/>
              </a:solidFill>
              <a:effectLst/>
              <a:latin typeface="+mn-lt"/>
              <a:ea typeface="+mn-ea"/>
              <a:cs typeface="+mn-cs"/>
            </a:endParaRPr>
          </a:p>
        </p:txBody>
      </p:sp>
    </p:spTree>
    <p:extLst>
      <p:ext uri="{BB962C8B-B14F-4D97-AF65-F5344CB8AC3E}">
        <p14:creationId xmlns:p14="http://schemas.microsoft.com/office/powerpoint/2010/main" val="415819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7" name="Picture 6" descr="A person measuring her waist in a mirror&#10;&#10;Description automatically generated">
            <a:extLst>
              <a:ext uri="{FF2B5EF4-FFF2-40B4-BE49-F238E27FC236}">
                <a16:creationId xmlns:a16="http://schemas.microsoft.com/office/drawing/2014/main" id="{D7A07D42-65D8-DE93-DBB9-F4B1F78FD2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pic>
        <p:nvPicPr>
          <p:cNvPr id="8" name="Kantar Logo">
            <a:extLst>
              <a:ext uri="{FF2B5EF4-FFF2-40B4-BE49-F238E27FC236}">
                <a16:creationId xmlns:a16="http://schemas.microsoft.com/office/drawing/2014/main" id="{F39AD685-CFB0-04E6-B92A-52843C8EFC71}"/>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30858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8" name="small kick">
            <a:extLst>
              <a:ext uri="{FF2B5EF4-FFF2-40B4-BE49-F238E27FC236}">
                <a16:creationId xmlns:a16="http://schemas.microsoft.com/office/drawing/2014/main" id="{810F81F1-9895-E713-097A-193D916A5413}"/>
              </a:ext>
            </a:extLst>
          </p:cNvPr>
          <p:cNvSpPr>
            <a:spLocks noGrp="1" noRot="1" noMove="1" noResize="1" noEditPoints="1" noAdjustHandles="1" noChangeArrowheads="1" noChangeShapeType="1"/>
          </p:cNvSpPr>
          <p:nvPr>
            <p:ph type="body" sz="quarter" idx="22" hasCustomPrompt="1"/>
          </p:nvPr>
        </p:nvSpPr>
        <p:spPr>
          <a:xfrm>
            <a:off x="4270375" y="1490663"/>
            <a:ext cx="2568575" cy="4498975"/>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p>
        </p:txBody>
      </p:sp>
      <p:pic>
        <p:nvPicPr>
          <p:cNvPr id="7" name="Gold bar">
            <a:extLst>
              <a:ext uri="{FF2B5EF4-FFF2-40B4-BE49-F238E27FC236}">
                <a16:creationId xmlns:a16="http://schemas.microsoft.com/office/drawing/2014/main" id="{1ADB29CA-18EE-48E7-B991-4B2578F8937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pic>
        <p:nvPicPr>
          <p:cNvPr id="11" name="Kantar Logo">
            <a:extLst>
              <a:ext uri="{FF2B5EF4-FFF2-40B4-BE49-F238E27FC236}">
                <a16:creationId xmlns:a16="http://schemas.microsoft.com/office/drawing/2014/main" id="{01EE2173-34DD-4E4A-828D-CFC09D3A11C3}"/>
              </a:ext>
            </a:extLst>
          </p:cNvPr>
          <p:cNvPicPr>
            <a:picLocks noChangeAspect="1"/>
          </p:cNvPicPr>
          <p:nvPr userDrawn="1">
            <p:custDataLst>
              <p:tags r:id="rId1"/>
            </p:custDataLst>
          </p:nvPr>
        </p:nvPicPr>
        <p:blipFill>
          <a:blip r:embed="rId6">
            <a:extLst>
              <a:ext uri="{96DAC541-7B7A-43D3-8B79-37D633B846F1}">
                <asvg:svgBlip xmlns:asvg="http://schemas.microsoft.com/office/drawing/2016/SVG/main" r:embed="rId7"/>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243470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18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56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02567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hidden="1"/>
          <p:cNvGrpSpPr/>
          <p:nvPr userDrawn="1"/>
        </p:nvGrpSpPr>
        <p:grpSpPr>
          <a:xfrm>
            <a:off x="-1143000" y="-600255"/>
            <a:ext cx="13680281" cy="6913023"/>
            <a:chOff x="-1143000" y="-600255"/>
            <a:chExt cx="13680281" cy="6913023"/>
          </a:xfrm>
        </p:grpSpPr>
        <p:cxnSp>
          <p:nvCxnSpPr>
            <p:cNvPr id="14" name="Straight Connector 13" hidden="1"/>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hidden="1"/>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hidden="1"/>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hidden="1"/>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hidden="1"/>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hidden="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hidden="1"/>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hidden="1"/>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hidden="1"/>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hidden="1"/>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hidden="1"/>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hidden="1"/>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hidden="1"/>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hidden="1"/>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hidden="1"/>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hidden="1"/>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hidden="1"/>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hidden="1"/>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hidden="1"/>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hidden="1"/>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hidden="1"/>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hidden="1">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hidden="1">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6"/>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697" r:id="rId5"/>
    <p:sldLayoutId id="2147483696" r:id="rId6"/>
    <p:sldLayoutId id="214748377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chart" Target="../charts/chart4.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6.xml"/><Relationship Id="rId7" Type="http://schemas.openxmlformats.org/officeDocument/2006/relationships/image" Target="../media/image59.png"/><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3.emf"/><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xml"/><Relationship Id="rId7" Type="http://schemas.openxmlformats.org/officeDocument/2006/relationships/hyperlink" Target="mailto:kate.mcgee@kantar.com"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xml"/><Relationship Id="rId5" Type="http://schemas.openxmlformats.org/officeDocument/2006/relationships/slideLayout" Target="../slideLayouts/slideLayout23.xml"/><Relationship Id="rId4" Type="http://schemas.openxmlformats.org/officeDocument/2006/relationships/tags" Target="../tags/tag19.xml"/><Relationship Id="rId9" Type="http://schemas.openxmlformats.org/officeDocument/2006/relationships/image" Target="../media/image6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hyperlink" Target="https://kriq.kantarretailiq.com/en/insights/blogs/anti-obesity-drugs-impact-on-the-food-and-beverage-industries"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F8A9F8-539A-77A2-A38D-F9C16B5C6606}"/>
              </a:ext>
            </a:extLst>
          </p:cNvPr>
          <p:cNvSpPr>
            <a:spLocks noGrp="1"/>
          </p:cNvSpPr>
          <p:nvPr>
            <p:ph type="body" sz="quarter" idx="10"/>
          </p:nvPr>
        </p:nvSpPr>
        <p:spPr/>
        <p:txBody>
          <a:bodyPr/>
          <a:lstStyle/>
          <a:p>
            <a:r>
              <a:rPr lang="en-GB"/>
              <a:t>Kate McGee</a:t>
            </a:r>
          </a:p>
          <a:p>
            <a:r>
              <a:rPr lang="en-GB"/>
              <a:t>Partner, Syndicated Retail Platforms</a:t>
            </a:r>
          </a:p>
          <a:p>
            <a:r>
              <a:rPr lang="en-GB"/>
              <a:t>November 2023</a:t>
            </a:r>
          </a:p>
        </p:txBody>
      </p:sp>
      <p:sp>
        <p:nvSpPr>
          <p:cNvPr id="5" name="Subtitle 4">
            <a:extLst>
              <a:ext uri="{FF2B5EF4-FFF2-40B4-BE49-F238E27FC236}">
                <a16:creationId xmlns:a16="http://schemas.microsoft.com/office/drawing/2014/main" id="{6E84DB79-81F4-E57E-0F08-A926A4B06831}"/>
              </a:ext>
            </a:extLst>
          </p:cNvPr>
          <p:cNvSpPr>
            <a:spLocks noGrp="1"/>
          </p:cNvSpPr>
          <p:nvPr>
            <p:ph type="subTitle" idx="1"/>
          </p:nvPr>
        </p:nvSpPr>
        <p:spPr>
          <a:xfrm>
            <a:off x="360000" y="3708000"/>
            <a:ext cx="4228933" cy="1022400"/>
          </a:xfrm>
        </p:spPr>
        <p:txBody>
          <a:bodyPr/>
          <a:lstStyle/>
          <a:p>
            <a:r>
              <a:rPr lang="en-GB" dirty="0"/>
              <a:t>Merchandising and marketing considerations and strategies</a:t>
            </a:r>
          </a:p>
        </p:txBody>
      </p:sp>
      <p:sp>
        <p:nvSpPr>
          <p:cNvPr id="6" name="Title 5">
            <a:extLst>
              <a:ext uri="{FF2B5EF4-FFF2-40B4-BE49-F238E27FC236}">
                <a16:creationId xmlns:a16="http://schemas.microsoft.com/office/drawing/2014/main" id="{C9FB0052-CAE5-DC02-5DDF-F33E278ED03B}"/>
              </a:ext>
            </a:extLst>
          </p:cNvPr>
          <p:cNvSpPr>
            <a:spLocks noGrp="1"/>
          </p:cNvSpPr>
          <p:nvPr>
            <p:ph type="ctrTitle"/>
          </p:nvPr>
        </p:nvSpPr>
        <p:spPr>
          <a:xfrm>
            <a:off x="359999" y="1490400"/>
            <a:ext cx="4550667" cy="1976400"/>
          </a:xfrm>
        </p:spPr>
        <p:txBody>
          <a:bodyPr/>
          <a:lstStyle/>
          <a:p>
            <a:r>
              <a:rPr lang="en-GB" dirty="0"/>
              <a:t>How anti-obesity medications are impacting</a:t>
            </a:r>
            <a:br>
              <a:rPr lang="en-GB" dirty="0"/>
            </a:br>
            <a:r>
              <a:rPr lang="en-GB" dirty="0"/>
              <a:t>apparel retailing</a:t>
            </a:r>
          </a:p>
        </p:txBody>
      </p:sp>
    </p:spTree>
    <p:extLst>
      <p:ext uri="{BB962C8B-B14F-4D97-AF65-F5344CB8AC3E}">
        <p14:creationId xmlns:p14="http://schemas.microsoft.com/office/powerpoint/2010/main" val="153010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E6C7-4C1D-B80B-0594-C567604664C0}"/>
              </a:ext>
            </a:extLst>
          </p:cNvPr>
          <p:cNvSpPr>
            <a:spLocks noGrp="1"/>
          </p:cNvSpPr>
          <p:nvPr>
            <p:ph type="title"/>
          </p:nvPr>
        </p:nvSpPr>
        <p:spPr/>
        <p:txBody>
          <a:bodyPr/>
          <a:lstStyle/>
          <a:p>
            <a:r>
              <a:rPr lang="en-US"/>
              <a:t>… but buying missteps dramatically impact brands’ and retailers’ financial results</a:t>
            </a:r>
          </a:p>
        </p:txBody>
      </p:sp>
      <p:sp>
        <p:nvSpPr>
          <p:cNvPr id="4" name="Footer Placeholder 3">
            <a:extLst>
              <a:ext uri="{FF2B5EF4-FFF2-40B4-BE49-F238E27FC236}">
                <a16:creationId xmlns:a16="http://schemas.microsoft.com/office/drawing/2014/main" id="{7A4BF072-07D9-D7F1-89EB-56E78641CEE5}"/>
              </a:ext>
            </a:extLst>
          </p:cNvPr>
          <p:cNvSpPr>
            <a:spLocks noGrp="1"/>
          </p:cNvSpPr>
          <p:nvPr>
            <p:ph type="ftr" sz="quarter" idx="11"/>
          </p:nvPr>
        </p:nvSpPr>
        <p:spPr/>
        <p:txBody>
          <a:bodyPr/>
          <a:lstStyle/>
          <a:p>
            <a:r>
              <a:rPr lang="en-GB"/>
              <a:t>Source: Kantar, Impact Analytics</a:t>
            </a:r>
          </a:p>
        </p:txBody>
      </p:sp>
      <p:sp>
        <p:nvSpPr>
          <p:cNvPr id="44" name="Content Placeholder 43">
            <a:extLst>
              <a:ext uri="{FF2B5EF4-FFF2-40B4-BE49-F238E27FC236}">
                <a16:creationId xmlns:a16="http://schemas.microsoft.com/office/drawing/2014/main" id="{4ABD9F3F-8CAC-7715-7D4C-5DB9446CC3DC}"/>
              </a:ext>
            </a:extLst>
          </p:cNvPr>
          <p:cNvSpPr>
            <a:spLocks noGrp="1"/>
          </p:cNvSpPr>
          <p:nvPr>
            <p:ph sz="quarter" idx="12"/>
          </p:nvPr>
        </p:nvSpPr>
        <p:spPr>
          <a:xfrm>
            <a:off x="1152398" y="1922851"/>
            <a:ext cx="2089904" cy="338553"/>
          </a:xfrm>
        </p:spPr>
        <p:txBody>
          <a:bodyPr/>
          <a:lstStyle/>
          <a:p>
            <a:r>
              <a:rPr lang="en-US" sz="1600" b="1"/>
              <a:t>Buying misstep</a:t>
            </a:r>
          </a:p>
        </p:txBody>
      </p:sp>
      <p:sp>
        <p:nvSpPr>
          <p:cNvPr id="45" name="Content Placeholder 44">
            <a:extLst>
              <a:ext uri="{FF2B5EF4-FFF2-40B4-BE49-F238E27FC236}">
                <a16:creationId xmlns:a16="http://schemas.microsoft.com/office/drawing/2014/main" id="{140B0F0E-8EE7-563A-7F3D-FAC87221462B}"/>
              </a:ext>
            </a:extLst>
          </p:cNvPr>
          <p:cNvSpPr>
            <a:spLocks noGrp="1"/>
          </p:cNvSpPr>
          <p:nvPr>
            <p:ph sz="quarter" idx="13"/>
          </p:nvPr>
        </p:nvSpPr>
        <p:spPr>
          <a:xfrm>
            <a:off x="5083146" y="1922851"/>
            <a:ext cx="1841557" cy="338553"/>
          </a:xfrm>
        </p:spPr>
        <p:txBody>
          <a:bodyPr/>
          <a:lstStyle/>
          <a:p>
            <a:r>
              <a:rPr lang="en-US" sz="1600" b="1"/>
              <a:t>Shelf </a:t>
            </a:r>
            <a:r>
              <a:rPr lang="en-US" b="1"/>
              <a:t>i</a:t>
            </a:r>
            <a:r>
              <a:rPr lang="en-US" sz="1600" b="1"/>
              <a:t>mpact</a:t>
            </a:r>
          </a:p>
        </p:txBody>
      </p:sp>
      <p:sp>
        <p:nvSpPr>
          <p:cNvPr id="46" name="Content Placeholder 45">
            <a:extLst>
              <a:ext uri="{FF2B5EF4-FFF2-40B4-BE49-F238E27FC236}">
                <a16:creationId xmlns:a16="http://schemas.microsoft.com/office/drawing/2014/main" id="{5ABB18E7-EF54-753C-E4B8-BE00FC85D697}"/>
              </a:ext>
            </a:extLst>
          </p:cNvPr>
          <p:cNvSpPr>
            <a:spLocks noGrp="1"/>
          </p:cNvSpPr>
          <p:nvPr>
            <p:ph sz="quarter" idx="14"/>
          </p:nvPr>
        </p:nvSpPr>
        <p:spPr>
          <a:xfrm>
            <a:off x="8889170" y="1928661"/>
            <a:ext cx="2428569" cy="338553"/>
          </a:xfrm>
        </p:spPr>
        <p:txBody>
          <a:bodyPr/>
          <a:lstStyle/>
          <a:p>
            <a:r>
              <a:rPr lang="en-US" sz="1600" b="1"/>
              <a:t>Business </a:t>
            </a:r>
            <a:r>
              <a:rPr lang="en-US" b="1"/>
              <a:t>i</a:t>
            </a:r>
            <a:r>
              <a:rPr lang="en-US" sz="1600" b="1"/>
              <a:t>mpact</a:t>
            </a:r>
          </a:p>
        </p:txBody>
      </p:sp>
      <p:sp>
        <p:nvSpPr>
          <p:cNvPr id="24" name="Text Placeholder 23">
            <a:extLst>
              <a:ext uri="{FF2B5EF4-FFF2-40B4-BE49-F238E27FC236}">
                <a16:creationId xmlns:a16="http://schemas.microsoft.com/office/drawing/2014/main" id="{CBBB2689-3EAB-B1F6-93C4-58933468201B}"/>
              </a:ext>
            </a:extLst>
          </p:cNvPr>
          <p:cNvSpPr>
            <a:spLocks noGrp="1"/>
          </p:cNvSpPr>
          <p:nvPr>
            <p:ph type="body" sz="quarter" idx="15"/>
          </p:nvPr>
        </p:nvSpPr>
        <p:spPr/>
        <p:txBody>
          <a:bodyPr/>
          <a:lstStyle/>
          <a:p>
            <a:r>
              <a:rPr lang="en-US" sz="1800"/>
              <a:t>Impact on apparel is greater than it is for other categories because SKU sizing is personalized </a:t>
            </a:r>
            <a:br>
              <a:rPr lang="en-US" sz="1800"/>
            </a:br>
            <a:r>
              <a:rPr lang="en-US" sz="1800"/>
              <a:t>to shoppers’ body size</a:t>
            </a:r>
          </a:p>
        </p:txBody>
      </p:sp>
      <p:sp>
        <p:nvSpPr>
          <p:cNvPr id="3" name="TextBox 2">
            <a:extLst>
              <a:ext uri="{FF2B5EF4-FFF2-40B4-BE49-F238E27FC236}">
                <a16:creationId xmlns:a16="http://schemas.microsoft.com/office/drawing/2014/main" id="{07A28B93-6063-9F22-EEC8-372912C2F353}"/>
              </a:ext>
            </a:extLst>
          </p:cNvPr>
          <p:cNvSpPr txBox="1"/>
          <p:nvPr/>
        </p:nvSpPr>
        <p:spPr>
          <a:xfrm>
            <a:off x="359999" y="5312138"/>
            <a:ext cx="11466875" cy="403200"/>
          </a:xfrm>
          <a:prstGeom prst="rect">
            <a:avLst/>
          </a:prstGeom>
          <a:noFill/>
          <a:ln>
            <a:solidFill>
              <a:srgbClr val="C700D3"/>
            </a:solidFill>
          </a:ln>
        </p:spPr>
        <p:txBody>
          <a:bodyPr wrap="square" anchor="ctr">
            <a:noAutofit/>
          </a:bodyPr>
          <a:lstStyle/>
          <a:p>
            <a:pPr algn="ctr"/>
            <a:r>
              <a:rPr lang="en-US" sz="1600">
                <a:solidFill>
                  <a:srgbClr val="C700D3"/>
                </a:solidFill>
              </a:rPr>
              <a:t>Estimated impact to a $1billion business is $20million in sales and $20million in margin.</a:t>
            </a:r>
          </a:p>
        </p:txBody>
      </p:sp>
      <p:sp>
        <p:nvSpPr>
          <p:cNvPr id="47" name="Rectangle 46">
            <a:extLst>
              <a:ext uri="{FF2B5EF4-FFF2-40B4-BE49-F238E27FC236}">
                <a16:creationId xmlns:a16="http://schemas.microsoft.com/office/drawing/2014/main" id="{4AEB9294-8210-6460-FB1F-D37605947EDA}"/>
              </a:ext>
            </a:extLst>
          </p:cNvPr>
          <p:cNvSpPr/>
          <p:nvPr/>
        </p:nvSpPr>
        <p:spPr bwMode="ltGray">
          <a:xfrm>
            <a:off x="639220" y="3019100"/>
            <a:ext cx="2578019" cy="44066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Underbuying select sizes</a:t>
            </a:r>
          </a:p>
        </p:txBody>
      </p:sp>
      <p:sp>
        <p:nvSpPr>
          <p:cNvPr id="48" name="Rectangle 47">
            <a:extLst>
              <a:ext uri="{FF2B5EF4-FFF2-40B4-BE49-F238E27FC236}">
                <a16:creationId xmlns:a16="http://schemas.microsoft.com/office/drawing/2014/main" id="{2D86B78A-823F-E8F8-2683-EF51E9675FFF}"/>
              </a:ext>
            </a:extLst>
          </p:cNvPr>
          <p:cNvSpPr/>
          <p:nvPr/>
        </p:nvSpPr>
        <p:spPr bwMode="ltGray">
          <a:xfrm>
            <a:off x="639220" y="3839826"/>
            <a:ext cx="2578019" cy="440668"/>
          </a:xfrm>
          <a:prstGeom prst="rect">
            <a:avLst/>
          </a:prstGeom>
          <a:solidFill>
            <a:schemeClr val="tx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Overbuying select sizes</a:t>
            </a:r>
          </a:p>
        </p:txBody>
      </p:sp>
      <p:sp>
        <p:nvSpPr>
          <p:cNvPr id="49" name="Rectangle 48">
            <a:extLst>
              <a:ext uri="{FF2B5EF4-FFF2-40B4-BE49-F238E27FC236}">
                <a16:creationId xmlns:a16="http://schemas.microsoft.com/office/drawing/2014/main" id="{7DBCE902-30AF-24FC-5924-102E397CABFF}"/>
              </a:ext>
            </a:extLst>
          </p:cNvPr>
          <p:cNvSpPr/>
          <p:nvPr/>
        </p:nvSpPr>
        <p:spPr bwMode="ltGray">
          <a:xfrm>
            <a:off x="4534888" y="2577344"/>
            <a:ext cx="2578019" cy="440668"/>
          </a:xfrm>
          <a:prstGeom prst="rect">
            <a:avLst/>
          </a:prstGeom>
          <a:solidFill>
            <a:schemeClr val="bg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Out-of-stocks</a:t>
            </a:r>
          </a:p>
        </p:txBody>
      </p:sp>
      <p:sp>
        <p:nvSpPr>
          <p:cNvPr id="50" name="Rectangle 49">
            <a:extLst>
              <a:ext uri="{FF2B5EF4-FFF2-40B4-BE49-F238E27FC236}">
                <a16:creationId xmlns:a16="http://schemas.microsoft.com/office/drawing/2014/main" id="{45B6E7E9-AC0D-F1CF-43D0-F38D073BC5D6}"/>
              </a:ext>
            </a:extLst>
          </p:cNvPr>
          <p:cNvSpPr/>
          <p:nvPr/>
        </p:nvSpPr>
        <p:spPr bwMode="ltGray">
          <a:xfrm>
            <a:off x="4534888" y="3400376"/>
            <a:ext cx="2578019" cy="44066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Excessive markdowns</a:t>
            </a:r>
          </a:p>
        </p:txBody>
      </p:sp>
      <p:sp>
        <p:nvSpPr>
          <p:cNvPr id="51" name="Rectangle 50">
            <a:extLst>
              <a:ext uri="{FF2B5EF4-FFF2-40B4-BE49-F238E27FC236}">
                <a16:creationId xmlns:a16="http://schemas.microsoft.com/office/drawing/2014/main" id="{B077A4E7-2B10-D48D-1F9F-EACB3176FDF1}"/>
              </a:ext>
            </a:extLst>
          </p:cNvPr>
          <p:cNvSpPr/>
          <p:nvPr/>
        </p:nvSpPr>
        <p:spPr bwMode="ltGray">
          <a:xfrm>
            <a:off x="4534888" y="4223408"/>
            <a:ext cx="2578019" cy="440668"/>
          </a:xfrm>
          <a:prstGeom prst="rect">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Unsold merchandise</a:t>
            </a:r>
          </a:p>
        </p:txBody>
      </p:sp>
      <p:sp>
        <p:nvSpPr>
          <p:cNvPr id="52" name="Rectangle 51">
            <a:extLst>
              <a:ext uri="{FF2B5EF4-FFF2-40B4-BE49-F238E27FC236}">
                <a16:creationId xmlns:a16="http://schemas.microsoft.com/office/drawing/2014/main" id="{022A18AB-18BF-C89E-4345-5F4063825665}"/>
              </a:ext>
            </a:extLst>
          </p:cNvPr>
          <p:cNvSpPr/>
          <p:nvPr/>
        </p:nvSpPr>
        <p:spPr bwMode="ltGray">
          <a:xfrm>
            <a:off x="8430556" y="2576126"/>
            <a:ext cx="2578019" cy="440668"/>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Missed sales</a:t>
            </a:r>
          </a:p>
        </p:txBody>
      </p:sp>
      <p:sp>
        <p:nvSpPr>
          <p:cNvPr id="53" name="Rectangle 52">
            <a:extLst>
              <a:ext uri="{FF2B5EF4-FFF2-40B4-BE49-F238E27FC236}">
                <a16:creationId xmlns:a16="http://schemas.microsoft.com/office/drawing/2014/main" id="{C5D444AA-BC3C-781A-BEC6-2C61798119EF}"/>
              </a:ext>
            </a:extLst>
          </p:cNvPr>
          <p:cNvSpPr/>
          <p:nvPr/>
        </p:nvSpPr>
        <p:spPr bwMode="ltGray">
          <a:xfrm>
            <a:off x="8430556" y="3399158"/>
            <a:ext cx="2578019" cy="44066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Decreased margins</a:t>
            </a:r>
          </a:p>
        </p:txBody>
      </p:sp>
      <p:sp>
        <p:nvSpPr>
          <p:cNvPr id="54" name="Rectangle 53">
            <a:extLst>
              <a:ext uri="{FF2B5EF4-FFF2-40B4-BE49-F238E27FC236}">
                <a16:creationId xmlns:a16="http://schemas.microsoft.com/office/drawing/2014/main" id="{2A1CF4F9-DA1D-58CC-5649-DED386CF58E7}"/>
              </a:ext>
            </a:extLst>
          </p:cNvPr>
          <p:cNvSpPr/>
          <p:nvPr/>
        </p:nvSpPr>
        <p:spPr bwMode="ltGray">
          <a:xfrm>
            <a:off x="8430556" y="4194991"/>
            <a:ext cx="2578019" cy="482579"/>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t>Undermines sustainability efforts</a:t>
            </a:r>
          </a:p>
        </p:txBody>
      </p:sp>
      <p:sp>
        <p:nvSpPr>
          <p:cNvPr id="63" name="Freeform: Shape 62">
            <a:extLst>
              <a:ext uri="{FF2B5EF4-FFF2-40B4-BE49-F238E27FC236}">
                <a16:creationId xmlns:a16="http://schemas.microsoft.com/office/drawing/2014/main" id="{E61B0861-A7A6-9D6A-43C7-988F2A670E70}"/>
              </a:ext>
            </a:extLst>
          </p:cNvPr>
          <p:cNvSpPr/>
          <p:nvPr/>
        </p:nvSpPr>
        <p:spPr bwMode="ltGray">
          <a:xfrm>
            <a:off x="3291840" y="2802651"/>
            <a:ext cx="1132676" cy="440668"/>
          </a:xfrm>
          <a:custGeom>
            <a:avLst/>
            <a:gdLst>
              <a:gd name="connsiteX0" fmla="*/ 0 w 1132676"/>
              <a:gd name="connsiteY0" fmla="*/ 501445 h 501445"/>
              <a:gd name="connsiteX1" fmla="*/ 589936 w 1132676"/>
              <a:gd name="connsiteY1" fmla="*/ 501445 h 501445"/>
              <a:gd name="connsiteX2" fmla="*/ 589936 w 1132676"/>
              <a:gd name="connsiteY2" fmla="*/ 0 h 501445"/>
              <a:gd name="connsiteX3" fmla="*/ 1132676 w 1132676"/>
              <a:gd name="connsiteY3" fmla="*/ 0 h 501445"/>
            </a:gdLst>
            <a:ahLst/>
            <a:cxnLst>
              <a:cxn ang="0">
                <a:pos x="connsiteX0" y="connsiteY0"/>
              </a:cxn>
              <a:cxn ang="0">
                <a:pos x="connsiteX1" y="connsiteY1"/>
              </a:cxn>
              <a:cxn ang="0">
                <a:pos x="connsiteX2" y="connsiteY2"/>
              </a:cxn>
              <a:cxn ang="0">
                <a:pos x="connsiteX3" y="connsiteY3"/>
              </a:cxn>
            </a:cxnLst>
            <a:rect l="l" t="t" r="r" b="b"/>
            <a:pathLst>
              <a:path w="1132676" h="501445">
                <a:moveTo>
                  <a:pt x="0" y="501445"/>
                </a:moveTo>
                <a:lnTo>
                  <a:pt x="589936" y="501445"/>
                </a:lnTo>
                <a:lnTo>
                  <a:pt x="589936" y="0"/>
                </a:lnTo>
                <a:lnTo>
                  <a:pt x="1132676" y="0"/>
                </a:lnTo>
              </a:path>
            </a:pathLst>
          </a:cu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B07B5604-23A4-6468-F222-DCDF4E4DE991}"/>
              </a:ext>
            </a:extLst>
          </p:cNvPr>
          <p:cNvSpPr/>
          <p:nvPr/>
        </p:nvSpPr>
        <p:spPr bwMode="ltGray">
          <a:xfrm flipV="1">
            <a:off x="3309725" y="4084556"/>
            <a:ext cx="1132676" cy="395999"/>
          </a:xfrm>
          <a:custGeom>
            <a:avLst/>
            <a:gdLst>
              <a:gd name="connsiteX0" fmla="*/ 0 w 1132676"/>
              <a:gd name="connsiteY0" fmla="*/ 501445 h 501445"/>
              <a:gd name="connsiteX1" fmla="*/ 589936 w 1132676"/>
              <a:gd name="connsiteY1" fmla="*/ 501445 h 501445"/>
              <a:gd name="connsiteX2" fmla="*/ 589936 w 1132676"/>
              <a:gd name="connsiteY2" fmla="*/ 0 h 501445"/>
              <a:gd name="connsiteX3" fmla="*/ 1132676 w 1132676"/>
              <a:gd name="connsiteY3" fmla="*/ 0 h 501445"/>
            </a:gdLst>
            <a:ahLst/>
            <a:cxnLst>
              <a:cxn ang="0">
                <a:pos x="connsiteX0" y="connsiteY0"/>
              </a:cxn>
              <a:cxn ang="0">
                <a:pos x="connsiteX1" y="connsiteY1"/>
              </a:cxn>
              <a:cxn ang="0">
                <a:pos x="connsiteX2" y="connsiteY2"/>
              </a:cxn>
              <a:cxn ang="0">
                <a:pos x="connsiteX3" y="connsiteY3"/>
              </a:cxn>
            </a:cxnLst>
            <a:rect l="l" t="t" r="r" b="b"/>
            <a:pathLst>
              <a:path w="1132676" h="501445">
                <a:moveTo>
                  <a:pt x="0" y="501445"/>
                </a:moveTo>
                <a:lnTo>
                  <a:pt x="589936" y="501445"/>
                </a:lnTo>
                <a:lnTo>
                  <a:pt x="589936" y="0"/>
                </a:lnTo>
                <a:lnTo>
                  <a:pt x="1132676" y="0"/>
                </a:lnTo>
              </a:path>
            </a:pathLst>
          </a:cu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DD3FB49F-CD42-2497-B531-5FB3BE1891A2}"/>
              </a:ext>
            </a:extLst>
          </p:cNvPr>
          <p:cNvSpPr/>
          <p:nvPr/>
        </p:nvSpPr>
        <p:spPr bwMode="ltGray">
          <a:xfrm>
            <a:off x="3309725" y="3611674"/>
            <a:ext cx="1132676" cy="395999"/>
          </a:xfrm>
          <a:custGeom>
            <a:avLst/>
            <a:gdLst>
              <a:gd name="connsiteX0" fmla="*/ 0 w 1132676"/>
              <a:gd name="connsiteY0" fmla="*/ 501445 h 501445"/>
              <a:gd name="connsiteX1" fmla="*/ 589936 w 1132676"/>
              <a:gd name="connsiteY1" fmla="*/ 501445 h 501445"/>
              <a:gd name="connsiteX2" fmla="*/ 589936 w 1132676"/>
              <a:gd name="connsiteY2" fmla="*/ 0 h 501445"/>
              <a:gd name="connsiteX3" fmla="*/ 1132676 w 1132676"/>
              <a:gd name="connsiteY3" fmla="*/ 0 h 501445"/>
            </a:gdLst>
            <a:ahLst/>
            <a:cxnLst>
              <a:cxn ang="0">
                <a:pos x="connsiteX0" y="connsiteY0"/>
              </a:cxn>
              <a:cxn ang="0">
                <a:pos x="connsiteX1" y="connsiteY1"/>
              </a:cxn>
              <a:cxn ang="0">
                <a:pos x="connsiteX2" y="connsiteY2"/>
              </a:cxn>
              <a:cxn ang="0">
                <a:pos x="connsiteX3" y="connsiteY3"/>
              </a:cxn>
            </a:cxnLst>
            <a:rect l="l" t="t" r="r" b="b"/>
            <a:pathLst>
              <a:path w="1132676" h="501445">
                <a:moveTo>
                  <a:pt x="0" y="501445"/>
                </a:moveTo>
                <a:lnTo>
                  <a:pt x="589936" y="501445"/>
                </a:lnTo>
                <a:lnTo>
                  <a:pt x="589936" y="0"/>
                </a:lnTo>
                <a:lnTo>
                  <a:pt x="1132676" y="0"/>
                </a:lnTo>
              </a:path>
            </a:pathLst>
          </a:cu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3300D4AC-F6B9-E6DC-1774-8FE9FF0A3077}"/>
              </a:ext>
            </a:extLst>
          </p:cNvPr>
          <p:cNvCxnSpPr/>
          <p:nvPr/>
        </p:nvCxnSpPr>
        <p:spPr>
          <a:xfrm>
            <a:off x="7232610" y="2802651"/>
            <a:ext cx="1085481" cy="0"/>
          </a:xfrm>
          <a:prstGeom prst="straightConnector1">
            <a:avLst/>
          </a:pr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0DAA995A-7671-0FFF-693E-FC1D6083EA07}"/>
              </a:ext>
            </a:extLst>
          </p:cNvPr>
          <p:cNvCxnSpPr/>
          <p:nvPr/>
        </p:nvCxnSpPr>
        <p:spPr>
          <a:xfrm>
            <a:off x="7232610" y="3629052"/>
            <a:ext cx="1085481" cy="0"/>
          </a:xfrm>
          <a:prstGeom prst="straightConnector1">
            <a:avLst/>
          </a:pr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BB7F3310-C589-DF47-7D66-921D6B3A7AA1}"/>
              </a:ext>
            </a:extLst>
          </p:cNvPr>
          <p:cNvCxnSpPr/>
          <p:nvPr/>
        </p:nvCxnSpPr>
        <p:spPr>
          <a:xfrm>
            <a:off x="7232610" y="4436281"/>
            <a:ext cx="1085481" cy="0"/>
          </a:xfrm>
          <a:prstGeom prst="straightConnector1">
            <a:avLst/>
          </a:prstGeom>
          <a:noFill/>
          <a:ln w="15875" cap="rnd">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72" name="Graphic 70">
            <a:extLst>
              <a:ext uri="{FF2B5EF4-FFF2-40B4-BE49-F238E27FC236}">
                <a16:creationId xmlns:a16="http://schemas.microsoft.com/office/drawing/2014/main" id="{99D007E8-0963-5466-C4DC-D87D82144AC6}"/>
              </a:ext>
            </a:extLst>
          </p:cNvPr>
          <p:cNvGrpSpPr/>
          <p:nvPr/>
        </p:nvGrpSpPr>
        <p:grpSpPr>
          <a:xfrm>
            <a:off x="566100" y="1808875"/>
            <a:ext cx="480197" cy="480197"/>
            <a:chOff x="5676899" y="3009899"/>
            <a:chExt cx="838200" cy="838200"/>
          </a:xfrm>
          <a:noFill/>
        </p:grpSpPr>
        <p:sp>
          <p:nvSpPr>
            <p:cNvPr id="73" name="Freeform: Shape 72">
              <a:extLst>
                <a:ext uri="{FF2B5EF4-FFF2-40B4-BE49-F238E27FC236}">
                  <a16:creationId xmlns:a16="http://schemas.microsoft.com/office/drawing/2014/main" id="{11EF9480-D1E1-73BA-E5C9-566C73E0807E}"/>
                </a:ext>
              </a:extLst>
            </p:cNvPr>
            <p:cNvSpPr/>
            <p:nvPr/>
          </p:nvSpPr>
          <p:spPr>
            <a:xfrm>
              <a:off x="5676899" y="3009899"/>
              <a:ext cx="838200" cy="838200"/>
            </a:xfrm>
            <a:custGeom>
              <a:avLst/>
              <a:gdLst>
                <a:gd name="connsiteX0" fmla="*/ 419100 w 838200"/>
                <a:gd name="connsiteY0" fmla="*/ 838200 h 838200"/>
                <a:gd name="connsiteX1" fmla="*/ 838200 w 838200"/>
                <a:gd name="connsiteY1" fmla="*/ 419100 h 838200"/>
                <a:gd name="connsiteX2" fmla="*/ 419100 w 838200"/>
                <a:gd name="connsiteY2" fmla="*/ 0 h 838200"/>
                <a:gd name="connsiteX3" fmla="*/ 0 w 838200"/>
                <a:gd name="connsiteY3" fmla="*/ 419100 h 838200"/>
                <a:gd name="connsiteX4" fmla="*/ 419100 w 8382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419100" y="838200"/>
                  </a:moveTo>
                  <a:cubicBezTo>
                    <a:pt x="650562" y="838200"/>
                    <a:pt x="838200" y="650562"/>
                    <a:pt x="838200" y="419100"/>
                  </a:cubicBezTo>
                  <a:cubicBezTo>
                    <a:pt x="838200" y="187638"/>
                    <a:pt x="650562" y="0"/>
                    <a:pt x="419100" y="0"/>
                  </a:cubicBezTo>
                  <a:cubicBezTo>
                    <a:pt x="187638" y="0"/>
                    <a:pt x="0" y="187638"/>
                    <a:pt x="0" y="419100"/>
                  </a:cubicBezTo>
                  <a:cubicBezTo>
                    <a:pt x="0" y="650562"/>
                    <a:pt x="187638" y="838200"/>
                    <a:pt x="419100" y="838200"/>
                  </a:cubicBezTo>
                  <a:close/>
                </a:path>
              </a:pathLst>
            </a:custGeom>
            <a:noFill/>
            <a:ln w="9525" cap="rnd">
              <a:solidFill>
                <a:srgbClr val="000000"/>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DAAF68B6-2009-51D3-5B37-6D94E4E2E466}"/>
                </a:ext>
              </a:extLst>
            </p:cNvPr>
            <p:cNvSpPr/>
            <p:nvPr/>
          </p:nvSpPr>
          <p:spPr>
            <a:xfrm>
              <a:off x="5934360" y="3267455"/>
              <a:ext cx="323278" cy="323278"/>
            </a:xfrm>
            <a:custGeom>
              <a:avLst/>
              <a:gdLst>
                <a:gd name="connsiteX0" fmla="*/ 323279 w 323278"/>
                <a:gd name="connsiteY0" fmla="*/ 0 h 323278"/>
                <a:gd name="connsiteX1" fmla="*/ 0 w 323278"/>
                <a:gd name="connsiteY1" fmla="*/ 323279 h 323278"/>
              </a:gdLst>
              <a:ahLst/>
              <a:cxnLst>
                <a:cxn ang="0">
                  <a:pos x="connsiteX0" y="connsiteY0"/>
                </a:cxn>
                <a:cxn ang="0">
                  <a:pos x="connsiteX1" y="connsiteY1"/>
                </a:cxn>
              </a:cxnLst>
              <a:rect l="l" t="t" r="r" b="b"/>
              <a:pathLst>
                <a:path w="323278" h="323278">
                  <a:moveTo>
                    <a:pt x="323279" y="0"/>
                  </a:moveTo>
                  <a:lnTo>
                    <a:pt x="0" y="323279"/>
                  </a:lnTo>
                </a:path>
              </a:pathLst>
            </a:custGeom>
            <a:noFill/>
            <a:ln w="9525" cap="rnd">
              <a:solidFill>
                <a:srgbClr val="000000"/>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DBF68C6E-9C24-C504-99E9-84AAECEACB7A}"/>
                </a:ext>
              </a:extLst>
            </p:cNvPr>
            <p:cNvSpPr/>
            <p:nvPr/>
          </p:nvSpPr>
          <p:spPr>
            <a:xfrm>
              <a:off x="5934360" y="3267455"/>
              <a:ext cx="323278" cy="323278"/>
            </a:xfrm>
            <a:custGeom>
              <a:avLst/>
              <a:gdLst>
                <a:gd name="connsiteX0" fmla="*/ 323279 w 323278"/>
                <a:gd name="connsiteY0" fmla="*/ 323279 h 323278"/>
                <a:gd name="connsiteX1" fmla="*/ 0 w 323278"/>
                <a:gd name="connsiteY1" fmla="*/ 0 h 323278"/>
              </a:gdLst>
              <a:ahLst/>
              <a:cxnLst>
                <a:cxn ang="0">
                  <a:pos x="connsiteX0" y="connsiteY0"/>
                </a:cxn>
                <a:cxn ang="0">
                  <a:pos x="connsiteX1" y="connsiteY1"/>
                </a:cxn>
              </a:cxnLst>
              <a:rect l="l" t="t" r="r" b="b"/>
              <a:pathLst>
                <a:path w="323278" h="323278">
                  <a:moveTo>
                    <a:pt x="323279" y="323279"/>
                  </a:moveTo>
                  <a:lnTo>
                    <a:pt x="0" y="0"/>
                  </a:lnTo>
                </a:path>
              </a:pathLst>
            </a:custGeom>
            <a:noFill/>
            <a:ln w="9525" cap="rnd">
              <a:solidFill>
                <a:srgbClr val="000000"/>
              </a:solidFill>
              <a:prstDash val="solid"/>
              <a:round/>
            </a:ln>
          </p:spPr>
          <p:txBody>
            <a:bodyPr rtlCol="0" anchor="ctr"/>
            <a:lstStyle/>
            <a:p>
              <a:endParaRPr lang="en-US"/>
            </a:p>
          </p:txBody>
        </p:sp>
      </p:grpSp>
      <p:grpSp>
        <p:nvGrpSpPr>
          <p:cNvPr id="78" name="Graphic 76">
            <a:extLst>
              <a:ext uri="{FF2B5EF4-FFF2-40B4-BE49-F238E27FC236}">
                <a16:creationId xmlns:a16="http://schemas.microsoft.com/office/drawing/2014/main" id="{24A5E855-AFF5-F6B1-DF61-F3B6378D31E6}"/>
              </a:ext>
            </a:extLst>
          </p:cNvPr>
          <p:cNvGrpSpPr/>
          <p:nvPr/>
        </p:nvGrpSpPr>
        <p:grpSpPr>
          <a:xfrm>
            <a:off x="4430415" y="1776364"/>
            <a:ext cx="511380" cy="498119"/>
            <a:chOff x="5655963" y="3000374"/>
            <a:chExt cx="880071" cy="857250"/>
          </a:xfrm>
          <a:noFill/>
        </p:grpSpPr>
        <p:sp>
          <p:nvSpPr>
            <p:cNvPr id="79" name="Freeform: Shape 78">
              <a:extLst>
                <a:ext uri="{FF2B5EF4-FFF2-40B4-BE49-F238E27FC236}">
                  <a16:creationId xmlns:a16="http://schemas.microsoft.com/office/drawing/2014/main" id="{BA78D6A0-FFAE-99A1-FC98-90445D4302FF}"/>
                </a:ext>
              </a:extLst>
            </p:cNvPr>
            <p:cNvSpPr/>
            <p:nvPr/>
          </p:nvSpPr>
          <p:spPr>
            <a:xfrm>
              <a:off x="5769672" y="3000374"/>
              <a:ext cx="9525" cy="857250"/>
            </a:xfrm>
            <a:custGeom>
              <a:avLst/>
              <a:gdLst>
                <a:gd name="connsiteX0" fmla="*/ 0 w 9525"/>
                <a:gd name="connsiteY0" fmla="*/ 0 h 857250"/>
                <a:gd name="connsiteX1" fmla="*/ 0 w 9525"/>
                <a:gd name="connsiteY1" fmla="*/ 857250 h 857250"/>
              </a:gdLst>
              <a:ahLst/>
              <a:cxnLst>
                <a:cxn ang="0">
                  <a:pos x="connsiteX0" y="connsiteY0"/>
                </a:cxn>
                <a:cxn ang="0">
                  <a:pos x="connsiteX1" y="connsiteY1"/>
                </a:cxn>
              </a:cxnLst>
              <a:rect l="l" t="t" r="r" b="b"/>
              <a:pathLst>
                <a:path w="9525" h="857250">
                  <a:moveTo>
                    <a:pt x="0" y="0"/>
                  </a:moveTo>
                  <a:lnTo>
                    <a:pt x="0" y="857250"/>
                  </a:lnTo>
                </a:path>
              </a:pathLst>
            </a:custGeom>
            <a:noFill/>
            <a:ln w="9525" cap="rnd">
              <a:solidFill>
                <a:srgbClr val="000000"/>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DC565961-1233-3473-4831-AB59485DC0AC}"/>
                </a:ext>
              </a:extLst>
            </p:cNvPr>
            <p:cNvSpPr/>
            <p:nvPr/>
          </p:nvSpPr>
          <p:spPr>
            <a:xfrm>
              <a:off x="6403657" y="3000374"/>
              <a:ext cx="9525" cy="857250"/>
            </a:xfrm>
            <a:custGeom>
              <a:avLst/>
              <a:gdLst>
                <a:gd name="connsiteX0" fmla="*/ 0 w 9525"/>
                <a:gd name="connsiteY0" fmla="*/ 0 h 857250"/>
                <a:gd name="connsiteX1" fmla="*/ 0 w 9525"/>
                <a:gd name="connsiteY1" fmla="*/ 857250 h 857250"/>
              </a:gdLst>
              <a:ahLst/>
              <a:cxnLst>
                <a:cxn ang="0">
                  <a:pos x="connsiteX0" y="connsiteY0"/>
                </a:cxn>
                <a:cxn ang="0">
                  <a:pos x="connsiteX1" y="connsiteY1"/>
                </a:cxn>
              </a:cxnLst>
              <a:rect l="l" t="t" r="r" b="b"/>
              <a:pathLst>
                <a:path w="9525" h="857250">
                  <a:moveTo>
                    <a:pt x="0" y="0"/>
                  </a:moveTo>
                  <a:lnTo>
                    <a:pt x="0" y="857250"/>
                  </a:lnTo>
                </a:path>
              </a:pathLst>
            </a:custGeom>
            <a:noFill/>
            <a:ln w="9525" cap="rnd">
              <a:solidFill>
                <a:srgbClr val="000000"/>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A31B8C20-D285-CC3B-6094-68043E0D5C60}"/>
                </a:ext>
              </a:extLst>
            </p:cNvPr>
            <p:cNvSpPr/>
            <p:nvPr/>
          </p:nvSpPr>
          <p:spPr>
            <a:xfrm>
              <a:off x="5655963" y="3298649"/>
              <a:ext cx="880071" cy="74677"/>
            </a:xfrm>
            <a:custGeom>
              <a:avLst/>
              <a:gdLst>
                <a:gd name="connsiteX0" fmla="*/ 840848 w 880071"/>
                <a:gd name="connsiteY0" fmla="*/ 48 h 74677"/>
                <a:gd name="connsiteX1" fmla="*/ 39224 w 880071"/>
                <a:gd name="connsiteY1" fmla="*/ 48 h 74677"/>
                <a:gd name="connsiteX2" fmla="*/ 48 w 880071"/>
                <a:gd name="connsiteY2" fmla="*/ 35454 h 74677"/>
                <a:gd name="connsiteX3" fmla="*/ 35454 w 880071"/>
                <a:gd name="connsiteY3" fmla="*/ 74629 h 74677"/>
                <a:gd name="connsiteX4" fmla="*/ 39224 w 880071"/>
                <a:gd name="connsiteY4" fmla="*/ 74629 h 74677"/>
                <a:gd name="connsiteX5" fmla="*/ 840848 w 880071"/>
                <a:gd name="connsiteY5" fmla="*/ 74629 h 74677"/>
                <a:gd name="connsiteX6" fmla="*/ 880024 w 880071"/>
                <a:gd name="connsiteY6" fmla="*/ 39224 h 74677"/>
                <a:gd name="connsiteX7" fmla="*/ 844619 w 880071"/>
                <a:gd name="connsiteY7" fmla="*/ 48 h 74677"/>
                <a:gd name="connsiteX8" fmla="*/ 840848 w 880071"/>
                <a:gd name="connsiteY8" fmla="*/ 48 h 7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071" h="74677">
                  <a:moveTo>
                    <a:pt x="840848" y="48"/>
                  </a:moveTo>
                  <a:lnTo>
                    <a:pt x="39224" y="48"/>
                  </a:lnTo>
                  <a:cubicBezTo>
                    <a:pt x="18629" y="-993"/>
                    <a:pt x="1090" y="14859"/>
                    <a:pt x="48" y="35454"/>
                  </a:cubicBezTo>
                  <a:cubicBezTo>
                    <a:pt x="-993" y="56049"/>
                    <a:pt x="14859" y="73588"/>
                    <a:pt x="35454" y="74629"/>
                  </a:cubicBezTo>
                  <a:cubicBezTo>
                    <a:pt x="36710" y="74693"/>
                    <a:pt x="37968" y="74693"/>
                    <a:pt x="39224" y="74629"/>
                  </a:cubicBezTo>
                  <a:lnTo>
                    <a:pt x="840848" y="74629"/>
                  </a:lnTo>
                  <a:cubicBezTo>
                    <a:pt x="861443" y="75670"/>
                    <a:pt x="878982" y="59819"/>
                    <a:pt x="880024" y="39224"/>
                  </a:cubicBezTo>
                  <a:cubicBezTo>
                    <a:pt x="881065" y="18629"/>
                    <a:pt x="865214" y="1090"/>
                    <a:pt x="844619" y="48"/>
                  </a:cubicBezTo>
                  <a:cubicBezTo>
                    <a:pt x="843363" y="-15"/>
                    <a:pt x="842104" y="-15"/>
                    <a:pt x="840848" y="48"/>
                  </a:cubicBezTo>
                  <a:close/>
                </a:path>
              </a:pathLst>
            </a:custGeom>
            <a:noFill/>
            <a:ln w="9525" cap="rnd">
              <a:solidFill>
                <a:srgbClr val="000000"/>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44234B91-7B75-4F79-0916-E7FC7259F09E}"/>
                </a:ext>
              </a:extLst>
            </p:cNvPr>
            <p:cNvSpPr/>
            <p:nvPr/>
          </p:nvSpPr>
          <p:spPr>
            <a:xfrm>
              <a:off x="5655963" y="3708986"/>
              <a:ext cx="880071" cy="74677"/>
            </a:xfrm>
            <a:custGeom>
              <a:avLst/>
              <a:gdLst>
                <a:gd name="connsiteX0" fmla="*/ 840848 w 880071"/>
                <a:gd name="connsiteY0" fmla="*/ 48 h 74677"/>
                <a:gd name="connsiteX1" fmla="*/ 39224 w 880071"/>
                <a:gd name="connsiteY1" fmla="*/ 48 h 74677"/>
                <a:gd name="connsiteX2" fmla="*/ 48 w 880071"/>
                <a:gd name="connsiteY2" fmla="*/ 35454 h 74677"/>
                <a:gd name="connsiteX3" fmla="*/ 35454 w 880071"/>
                <a:gd name="connsiteY3" fmla="*/ 74629 h 74677"/>
                <a:gd name="connsiteX4" fmla="*/ 39224 w 880071"/>
                <a:gd name="connsiteY4" fmla="*/ 74629 h 74677"/>
                <a:gd name="connsiteX5" fmla="*/ 840848 w 880071"/>
                <a:gd name="connsiteY5" fmla="*/ 74629 h 74677"/>
                <a:gd name="connsiteX6" fmla="*/ 880024 w 880071"/>
                <a:gd name="connsiteY6" fmla="*/ 39224 h 74677"/>
                <a:gd name="connsiteX7" fmla="*/ 844619 w 880071"/>
                <a:gd name="connsiteY7" fmla="*/ 48 h 74677"/>
                <a:gd name="connsiteX8" fmla="*/ 840848 w 880071"/>
                <a:gd name="connsiteY8" fmla="*/ 48 h 7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071" h="74677">
                  <a:moveTo>
                    <a:pt x="840848" y="48"/>
                  </a:moveTo>
                  <a:lnTo>
                    <a:pt x="39224" y="48"/>
                  </a:lnTo>
                  <a:cubicBezTo>
                    <a:pt x="18629" y="-993"/>
                    <a:pt x="1090" y="14859"/>
                    <a:pt x="48" y="35454"/>
                  </a:cubicBezTo>
                  <a:cubicBezTo>
                    <a:pt x="-993" y="56049"/>
                    <a:pt x="14859" y="73588"/>
                    <a:pt x="35454" y="74629"/>
                  </a:cubicBezTo>
                  <a:cubicBezTo>
                    <a:pt x="36710" y="74693"/>
                    <a:pt x="37968" y="74693"/>
                    <a:pt x="39224" y="74629"/>
                  </a:cubicBezTo>
                  <a:lnTo>
                    <a:pt x="840848" y="74629"/>
                  </a:lnTo>
                  <a:cubicBezTo>
                    <a:pt x="861443" y="75670"/>
                    <a:pt x="878982" y="59819"/>
                    <a:pt x="880024" y="39224"/>
                  </a:cubicBezTo>
                  <a:cubicBezTo>
                    <a:pt x="881065" y="18629"/>
                    <a:pt x="865214" y="1090"/>
                    <a:pt x="844619" y="48"/>
                  </a:cubicBezTo>
                  <a:cubicBezTo>
                    <a:pt x="843363" y="-15"/>
                    <a:pt x="842104" y="-15"/>
                    <a:pt x="840848" y="48"/>
                  </a:cubicBezTo>
                  <a:close/>
                </a:path>
              </a:pathLst>
            </a:custGeom>
            <a:noFill/>
            <a:ln w="9525" cap="rnd">
              <a:solidFill>
                <a:srgbClr val="000000"/>
              </a:solid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80222661-E9B6-731C-F6DC-FEED3EE84B99}"/>
                </a:ext>
              </a:extLst>
            </p:cNvPr>
            <p:cNvSpPr/>
            <p:nvPr/>
          </p:nvSpPr>
          <p:spPr>
            <a:xfrm>
              <a:off x="6217157" y="3485387"/>
              <a:ext cx="112204" cy="223742"/>
            </a:xfrm>
            <a:custGeom>
              <a:avLst/>
              <a:gdLst>
                <a:gd name="connsiteX0" fmla="*/ 19050 w 112204"/>
                <a:gd name="connsiteY0" fmla="*/ 0 h 223742"/>
                <a:gd name="connsiteX1" fmla="*/ 93154 w 112204"/>
                <a:gd name="connsiteY1" fmla="*/ 0 h 223742"/>
                <a:gd name="connsiteX2" fmla="*/ 112204 w 112204"/>
                <a:gd name="connsiteY2" fmla="*/ 19050 h 223742"/>
                <a:gd name="connsiteX3" fmla="*/ 112204 w 112204"/>
                <a:gd name="connsiteY3" fmla="*/ 223742 h 223742"/>
                <a:gd name="connsiteX4" fmla="*/ 0 w 112204"/>
                <a:gd name="connsiteY4" fmla="*/ 223742 h 223742"/>
                <a:gd name="connsiteX5" fmla="*/ 0 w 112204"/>
                <a:gd name="connsiteY5" fmla="*/ 19050 h 223742"/>
                <a:gd name="connsiteX6" fmla="*/ 19050 w 112204"/>
                <a:gd name="connsiteY6" fmla="*/ 0 h 22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04" h="223742">
                  <a:moveTo>
                    <a:pt x="19050" y="0"/>
                  </a:moveTo>
                  <a:lnTo>
                    <a:pt x="93154" y="0"/>
                  </a:lnTo>
                  <a:cubicBezTo>
                    <a:pt x="103676" y="0"/>
                    <a:pt x="112204" y="8529"/>
                    <a:pt x="112204" y="19050"/>
                  </a:cubicBezTo>
                  <a:lnTo>
                    <a:pt x="112204" y="223742"/>
                  </a:lnTo>
                  <a:lnTo>
                    <a:pt x="0" y="223742"/>
                  </a:ln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A999D4EE-76AC-E391-8E36-38ABDA7009CA}"/>
                </a:ext>
              </a:extLst>
            </p:cNvPr>
            <p:cNvSpPr/>
            <p:nvPr/>
          </p:nvSpPr>
          <p:spPr>
            <a:xfrm>
              <a:off x="6105333" y="3522725"/>
              <a:ext cx="111823" cy="186404"/>
            </a:xfrm>
            <a:custGeom>
              <a:avLst/>
              <a:gdLst>
                <a:gd name="connsiteX0" fmla="*/ 19050 w 111823"/>
                <a:gd name="connsiteY0" fmla="*/ 0 h 186404"/>
                <a:gd name="connsiteX1" fmla="*/ 92774 w 111823"/>
                <a:gd name="connsiteY1" fmla="*/ 0 h 186404"/>
                <a:gd name="connsiteX2" fmla="*/ 111824 w 111823"/>
                <a:gd name="connsiteY2" fmla="*/ 19050 h 186404"/>
                <a:gd name="connsiteX3" fmla="*/ 111824 w 111823"/>
                <a:gd name="connsiteY3" fmla="*/ 186404 h 186404"/>
                <a:gd name="connsiteX4" fmla="*/ 0 w 111823"/>
                <a:gd name="connsiteY4" fmla="*/ 186404 h 186404"/>
                <a:gd name="connsiteX5" fmla="*/ 0 w 111823"/>
                <a:gd name="connsiteY5" fmla="*/ 19050 h 186404"/>
                <a:gd name="connsiteX6" fmla="*/ 19050 w 111823"/>
                <a:gd name="connsiteY6" fmla="*/ 0 h 18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23" h="186404">
                  <a:moveTo>
                    <a:pt x="19050" y="0"/>
                  </a:moveTo>
                  <a:lnTo>
                    <a:pt x="92774" y="0"/>
                  </a:lnTo>
                  <a:cubicBezTo>
                    <a:pt x="103295" y="0"/>
                    <a:pt x="111824" y="8529"/>
                    <a:pt x="111824" y="19050"/>
                  </a:cubicBezTo>
                  <a:lnTo>
                    <a:pt x="111824" y="186404"/>
                  </a:lnTo>
                  <a:lnTo>
                    <a:pt x="0" y="186404"/>
                  </a:ln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9FA45A1E-B321-EECE-A82C-BD989BE6DF6C}"/>
                </a:ext>
              </a:extLst>
            </p:cNvPr>
            <p:cNvSpPr/>
            <p:nvPr/>
          </p:nvSpPr>
          <p:spPr>
            <a:xfrm>
              <a:off x="5881687" y="3448049"/>
              <a:ext cx="111918" cy="260985"/>
            </a:xfrm>
            <a:custGeom>
              <a:avLst/>
              <a:gdLst>
                <a:gd name="connsiteX0" fmla="*/ 19050 w 111918"/>
                <a:gd name="connsiteY0" fmla="*/ 0 h 260985"/>
                <a:gd name="connsiteX1" fmla="*/ 92869 w 111918"/>
                <a:gd name="connsiteY1" fmla="*/ 0 h 260985"/>
                <a:gd name="connsiteX2" fmla="*/ 111919 w 111918"/>
                <a:gd name="connsiteY2" fmla="*/ 19050 h 260985"/>
                <a:gd name="connsiteX3" fmla="*/ 111919 w 111918"/>
                <a:gd name="connsiteY3" fmla="*/ 260985 h 260985"/>
                <a:gd name="connsiteX4" fmla="*/ 0 w 111918"/>
                <a:gd name="connsiteY4" fmla="*/ 260985 h 260985"/>
                <a:gd name="connsiteX5" fmla="*/ 0 w 111918"/>
                <a:gd name="connsiteY5" fmla="*/ 19050 h 260985"/>
                <a:gd name="connsiteX6" fmla="*/ 19050 w 111918"/>
                <a:gd name="connsiteY6" fmla="*/ 0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18" h="260985">
                  <a:moveTo>
                    <a:pt x="19050" y="0"/>
                  </a:moveTo>
                  <a:lnTo>
                    <a:pt x="92869" y="0"/>
                  </a:lnTo>
                  <a:cubicBezTo>
                    <a:pt x="103390" y="0"/>
                    <a:pt x="111919" y="8529"/>
                    <a:pt x="111919" y="19050"/>
                  </a:cubicBezTo>
                  <a:lnTo>
                    <a:pt x="111919" y="260985"/>
                  </a:lnTo>
                  <a:lnTo>
                    <a:pt x="0" y="260985"/>
                  </a:ln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D7060173-4FA9-9ADE-E858-BF54998C3F93}"/>
                </a:ext>
              </a:extLst>
            </p:cNvPr>
            <p:cNvSpPr/>
            <p:nvPr/>
          </p:nvSpPr>
          <p:spPr>
            <a:xfrm>
              <a:off x="5993510" y="3485387"/>
              <a:ext cx="111823" cy="223742"/>
            </a:xfrm>
            <a:custGeom>
              <a:avLst/>
              <a:gdLst>
                <a:gd name="connsiteX0" fmla="*/ 19050 w 111823"/>
                <a:gd name="connsiteY0" fmla="*/ 0 h 223742"/>
                <a:gd name="connsiteX1" fmla="*/ 92773 w 111823"/>
                <a:gd name="connsiteY1" fmla="*/ 0 h 223742"/>
                <a:gd name="connsiteX2" fmla="*/ 111823 w 111823"/>
                <a:gd name="connsiteY2" fmla="*/ 19050 h 223742"/>
                <a:gd name="connsiteX3" fmla="*/ 111823 w 111823"/>
                <a:gd name="connsiteY3" fmla="*/ 223742 h 223742"/>
                <a:gd name="connsiteX4" fmla="*/ 0 w 111823"/>
                <a:gd name="connsiteY4" fmla="*/ 223742 h 223742"/>
                <a:gd name="connsiteX5" fmla="*/ 0 w 111823"/>
                <a:gd name="connsiteY5" fmla="*/ 19050 h 223742"/>
                <a:gd name="connsiteX6" fmla="*/ 19050 w 111823"/>
                <a:gd name="connsiteY6" fmla="*/ 0 h 22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23" h="223742">
                  <a:moveTo>
                    <a:pt x="19050" y="0"/>
                  </a:moveTo>
                  <a:lnTo>
                    <a:pt x="92773" y="0"/>
                  </a:lnTo>
                  <a:cubicBezTo>
                    <a:pt x="103295" y="0"/>
                    <a:pt x="111823" y="8529"/>
                    <a:pt x="111823" y="19050"/>
                  </a:cubicBezTo>
                  <a:lnTo>
                    <a:pt x="111823" y="223742"/>
                  </a:lnTo>
                  <a:lnTo>
                    <a:pt x="0" y="223742"/>
                  </a:ln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09B52A8D-8CF1-818D-554B-D7CCA24AACF5}"/>
                </a:ext>
              </a:extLst>
            </p:cNvPr>
            <p:cNvSpPr/>
            <p:nvPr/>
          </p:nvSpPr>
          <p:spPr>
            <a:xfrm>
              <a:off x="5844253" y="3038093"/>
              <a:ext cx="111918" cy="260985"/>
            </a:xfrm>
            <a:custGeom>
              <a:avLst/>
              <a:gdLst>
                <a:gd name="connsiteX0" fmla="*/ 111919 w 111918"/>
                <a:gd name="connsiteY0" fmla="*/ 260985 h 260985"/>
                <a:gd name="connsiteX1" fmla="*/ 0 w 111918"/>
                <a:gd name="connsiteY1" fmla="*/ 260985 h 260985"/>
                <a:gd name="connsiteX2" fmla="*/ 0 w 111918"/>
                <a:gd name="connsiteY2" fmla="*/ 19050 h 260985"/>
                <a:gd name="connsiteX3" fmla="*/ 19050 w 111918"/>
                <a:gd name="connsiteY3" fmla="*/ 0 h 260985"/>
                <a:gd name="connsiteX4" fmla="*/ 92869 w 111918"/>
                <a:gd name="connsiteY4" fmla="*/ 0 h 260985"/>
                <a:gd name="connsiteX5" fmla="*/ 111919 w 111918"/>
                <a:gd name="connsiteY5" fmla="*/ 19050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18" h="260985">
                  <a:moveTo>
                    <a:pt x="111919" y="260985"/>
                  </a:moveTo>
                  <a:lnTo>
                    <a:pt x="0" y="260985"/>
                  </a:lnTo>
                  <a:lnTo>
                    <a:pt x="0" y="19050"/>
                  </a:lnTo>
                  <a:cubicBezTo>
                    <a:pt x="0" y="8529"/>
                    <a:pt x="8529" y="0"/>
                    <a:pt x="19050" y="0"/>
                  </a:cubicBezTo>
                  <a:lnTo>
                    <a:pt x="92869" y="0"/>
                  </a:lnTo>
                  <a:cubicBezTo>
                    <a:pt x="103390" y="0"/>
                    <a:pt x="111919" y="8529"/>
                    <a:pt x="111919" y="19050"/>
                  </a:cubicBezTo>
                  <a:close/>
                </a:path>
              </a:pathLst>
            </a:custGeom>
            <a:noFill/>
            <a:ln w="9525" cap="rnd">
              <a:solidFill>
                <a:srgbClr val="000000"/>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FD99EF4C-26E5-16D8-EF9F-AF5710C380FA}"/>
                </a:ext>
              </a:extLst>
            </p:cNvPr>
            <p:cNvSpPr/>
            <p:nvPr/>
          </p:nvSpPr>
          <p:spPr>
            <a:xfrm>
              <a:off x="6168804" y="3028031"/>
              <a:ext cx="225864" cy="263202"/>
            </a:xfrm>
            <a:custGeom>
              <a:avLst/>
              <a:gdLst>
                <a:gd name="connsiteX0" fmla="*/ 95121 w 225864"/>
                <a:gd name="connsiteY0" fmla="*/ 255045 h 263202"/>
                <a:gd name="connsiteX1" fmla="*/ 68641 w 225864"/>
                <a:gd name="connsiteY1" fmla="*/ 259808 h 263202"/>
                <a:gd name="connsiteX2" fmla="*/ 8157 w 225864"/>
                <a:gd name="connsiteY2" fmla="*/ 217612 h 263202"/>
                <a:gd name="connsiteX3" fmla="*/ 3395 w 225864"/>
                <a:gd name="connsiteY3" fmla="*/ 191133 h 263202"/>
                <a:gd name="connsiteX4" fmla="*/ 130744 w 225864"/>
                <a:gd name="connsiteY4" fmla="*/ 8157 h 263202"/>
                <a:gd name="connsiteX5" fmla="*/ 157224 w 225864"/>
                <a:gd name="connsiteY5" fmla="*/ 3395 h 263202"/>
                <a:gd name="connsiteX6" fmla="*/ 217707 w 225864"/>
                <a:gd name="connsiteY6" fmla="*/ 45591 h 263202"/>
                <a:gd name="connsiteX7" fmla="*/ 222470 w 225864"/>
                <a:gd name="connsiteY7" fmla="*/ 72070 h 26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864" h="263202">
                  <a:moveTo>
                    <a:pt x="95121" y="255045"/>
                  </a:moveTo>
                  <a:cubicBezTo>
                    <a:pt x="89115" y="263660"/>
                    <a:pt x="77272" y="265790"/>
                    <a:pt x="68641" y="259808"/>
                  </a:cubicBezTo>
                  <a:lnTo>
                    <a:pt x="8157" y="217612"/>
                  </a:lnTo>
                  <a:cubicBezTo>
                    <a:pt x="-457" y="211607"/>
                    <a:pt x="-2587" y="199763"/>
                    <a:pt x="3395" y="191133"/>
                  </a:cubicBezTo>
                  <a:lnTo>
                    <a:pt x="130744" y="8157"/>
                  </a:lnTo>
                  <a:cubicBezTo>
                    <a:pt x="136750" y="-457"/>
                    <a:pt x="148593" y="-2587"/>
                    <a:pt x="157224" y="3395"/>
                  </a:cubicBezTo>
                  <a:lnTo>
                    <a:pt x="217707" y="45591"/>
                  </a:lnTo>
                  <a:cubicBezTo>
                    <a:pt x="226322" y="51596"/>
                    <a:pt x="228451" y="63440"/>
                    <a:pt x="222470" y="72070"/>
                  </a:cubicBezTo>
                  <a:close/>
                </a:path>
              </a:pathLst>
            </a:custGeom>
            <a:noFill/>
            <a:ln w="9525" cap="rnd">
              <a:solidFill>
                <a:srgbClr val="00000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90D3ADBA-146A-59F0-F72F-F2F2E817D473}"/>
                </a:ext>
              </a:extLst>
            </p:cNvPr>
            <p:cNvSpPr/>
            <p:nvPr/>
          </p:nvSpPr>
          <p:spPr>
            <a:xfrm>
              <a:off x="5956172" y="3075240"/>
              <a:ext cx="111823" cy="223837"/>
            </a:xfrm>
            <a:custGeom>
              <a:avLst/>
              <a:gdLst>
                <a:gd name="connsiteX0" fmla="*/ 111824 w 111823"/>
                <a:gd name="connsiteY0" fmla="*/ 223838 h 223837"/>
                <a:gd name="connsiteX1" fmla="*/ 0 w 111823"/>
                <a:gd name="connsiteY1" fmla="*/ 223838 h 223837"/>
                <a:gd name="connsiteX2" fmla="*/ 0 w 111823"/>
                <a:gd name="connsiteY2" fmla="*/ 19050 h 223837"/>
                <a:gd name="connsiteX3" fmla="*/ 19050 w 111823"/>
                <a:gd name="connsiteY3" fmla="*/ 0 h 223837"/>
                <a:gd name="connsiteX4" fmla="*/ 92774 w 111823"/>
                <a:gd name="connsiteY4" fmla="*/ 0 h 223837"/>
                <a:gd name="connsiteX5" fmla="*/ 111824 w 111823"/>
                <a:gd name="connsiteY5" fmla="*/ 1905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23" h="223837">
                  <a:moveTo>
                    <a:pt x="111824" y="223838"/>
                  </a:moveTo>
                  <a:lnTo>
                    <a:pt x="0" y="223838"/>
                  </a:lnTo>
                  <a:lnTo>
                    <a:pt x="0" y="19050"/>
                  </a:lnTo>
                  <a:cubicBezTo>
                    <a:pt x="0" y="8529"/>
                    <a:pt x="8529" y="0"/>
                    <a:pt x="19050" y="0"/>
                  </a:cubicBezTo>
                  <a:lnTo>
                    <a:pt x="92774" y="0"/>
                  </a:lnTo>
                  <a:cubicBezTo>
                    <a:pt x="103295" y="0"/>
                    <a:pt x="111824" y="8529"/>
                    <a:pt x="111824" y="19050"/>
                  </a:cubicBezTo>
                  <a:close/>
                </a:path>
              </a:pathLst>
            </a:custGeom>
            <a:noFill/>
            <a:ln w="9525" cap="rnd">
              <a:solidFill>
                <a:srgbClr val="000000"/>
              </a:solidFill>
              <a:prstDash val="solid"/>
              <a:round/>
            </a:ln>
          </p:spPr>
          <p:txBody>
            <a:bodyPr rtlCol="0" anchor="ctr"/>
            <a:lstStyle/>
            <a:p>
              <a:endParaRPr lang="en-US"/>
            </a:p>
          </p:txBody>
        </p:sp>
      </p:grpSp>
      <p:grpSp>
        <p:nvGrpSpPr>
          <p:cNvPr id="92" name="Graphic 90">
            <a:extLst>
              <a:ext uri="{FF2B5EF4-FFF2-40B4-BE49-F238E27FC236}">
                <a16:creationId xmlns:a16="http://schemas.microsoft.com/office/drawing/2014/main" id="{AA3B9BEE-AAE8-84DB-8F97-31C9002EDF3E}"/>
              </a:ext>
            </a:extLst>
          </p:cNvPr>
          <p:cNvGrpSpPr/>
          <p:nvPr/>
        </p:nvGrpSpPr>
        <p:grpSpPr>
          <a:xfrm>
            <a:off x="8286125" y="1752742"/>
            <a:ext cx="492569" cy="539480"/>
            <a:chOff x="5695949" y="2990849"/>
            <a:chExt cx="800100" cy="876300"/>
          </a:xfrm>
          <a:noFill/>
        </p:grpSpPr>
        <p:sp>
          <p:nvSpPr>
            <p:cNvPr id="93" name="Freeform: Shape 92">
              <a:extLst>
                <a:ext uri="{FF2B5EF4-FFF2-40B4-BE49-F238E27FC236}">
                  <a16:creationId xmlns:a16="http://schemas.microsoft.com/office/drawing/2014/main" id="{0DA12D4E-02DF-01A9-F1FB-3A07DF82AC1D}"/>
                </a:ext>
              </a:extLst>
            </p:cNvPr>
            <p:cNvSpPr/>
            <p:nvPr/>
          </p:nvSpPr>
          <p:spPr>
            <a:xfrm>
              <a:off x="6038849" y="3238499"/>
              <a:ext cx="209550" cy="209550"/>
            </a:xfrm>
            <a:custGeom>
              <a:avLst/>
              <a:gdLst>
                <a:gd name="connsiteX0" fmla="*/ 0 w 209550"/>
                <a:gd name="connsiteY0" fmla="*/ 209550 h 209550"/>
                <a:gd name="connsiteX1" fmla="*/ 209550 w 209550"/>
                <a:gd name="connsiteY1" fmla="*/ 0 h 209550"/>
              </a:gdLst>
              <a:ahLst/>
              <a:cxnLst>
                <a:cxn ang="0">
                  <a:pos x="connsiteX0" y="connsiteY0"/>
                </a:cxn>
                <a:cxn ang="0">
                  <a:pos x="connsiteX1" y="connsiteY1"/>
                </a:cxn>
              </a:cxnLst>
              <a:rect l="l" t="t" r="r" b="b"/>
              <a:pathLst>
                <a:path w="209550" h="209550">
                  <a:moveTo>
                    <a:pt x="0" y="209550"/>
                  </a:moveTo>
                  <a:lnTo>
                    <a:pt x="209550" y="0"/>
                  </a:lnTo>
                </a:path>
              </a:pathLst>
            </a:custGeom>
            <a:noFill/>
            <a:ln w="9525" cap="rnd">
              <a:solidFill>
                <a:srgbClr val="000000"/>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71E14095-3C87-FC26-82AD-430390F315BA}"/>
                </a:ext>
              </a:extLst>
            </p:cNvPr>
            <p:cNvSpPr/>
            <p:nvPr/>
          </p:nvSpPr>
          <p:spPr>
            <a:xfrm>
              <a:off x="6248399" y="2990849"/>
              <a:ext cx="247650" cy="247650"/>
            </a:xfrm>
            <a:custGeom>
              <a:avLst/>
              <a:gdLst>
                <a:gd name="connsiteX0" fmla="*/ 22289 w 247650"/>
                <a:gd name="connsiteY0" fmla="*/ 92012 h 247650"/>
                <a:gd name="connsiteX1" fmla="*/ 0 w 247650"/>
                <a:gd name="connsiteY1" fmla="*/ 145828 h 247650"/>
                <a:gd name="connsiteX2" fmla="*/ 0 w 247650"/>
                <a:gd name="connsiteY2" fmla="*/ 247650 h 247650"/>
                <a:gd name="connsiteX3" fmla="*/ 101822 w 247650"/>
                <a:gd name="connsiteY3" fmla="*/ 247650 h 247650"/>
                <a:gd name="connsiteX4" fmla="*/ 155638 w 247650"/>
                <a:gd name="connsiteY4" fmla="*/ 225362 h 247650"/>
                <a:gd name="connsiteX5" fmla="*/ 247650 w 247650"/>
                <a:gd name="connsiteY5" fmla="*/ 133350 h 247650"/>
                <a:gd name="connsiteX6" fmla="*/ 114300 w 247650"/>
                <a:gd name="connsiteY6" fmla="*/ 133350 h 247650"/>
                <a:gd name="connsiteX7" fmla="*/ 114300 w 247650"/>
                <a:gd name="connsiteY7"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50" h="247650">
                  <a:moveTo>
                    <a:pt x="22289" y="92012"/>
                  </a:moveTo>
                  <a:cubicBezTo>
                    <a:pt x="8025" y="106290"/>
                    <a:pt x="10" y="125645"/>
                    <a:pt x="0" y="145828"/>
                  </a:cubicBezTo>
                  <a:lnTo>
                    <a:pt x="0" y="247650"/>
                  </a:lnTo>
                  <a:lnTo>
                    <a:pt x="101822" y="247650"/>
                  </a:lnTo>
                  <a:cubicBezTo>
                    <a:pt x="122005" y="247640"/>
                    <a:pt x="141360" y="239625"/>
                    <a:pt x="155638" y="225362"/>
                  </a:cubicBezTo>
                  <a:lnTo>
                    <a:pt x="247650" y="133350"/>
                  </a:lnTo>
                  <a:lnTo>
                    <a:pt x="114300" y="133350"/>
                  </a:lnTo>
                  <a:lnTo>
                    <a:pt x="114300" y="0"/>
                  </a:lnTo>
                  <a:close/>
                </a:path>
              </a:pathLst>
            </a:custGeom>
            <a:noFill/>
            <a:ln w="9525" cap="rnd">
              <a:solidFill>
                <a:srgbClr val="000000"/>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200CAB59-A9B1-222B-F2A1-7BF6F033733A}"/>
                </a:ext>
              </a:extLst>
            </p:cNvPr>
            <p:cNvSpPr/>
            <p:nvPr/>
          </p:nvSpPr>
          <p:spPr>
            <a:xfrm>
              <a:off x="5848349" y="3257549"/>
              <a:ext cx="381000" cy="381000"/>
            </a:xfrm>
            <a:custGeom>
              <a:avLst/>
              <a:gdLst>
                <a:gd name="connsiteX0" fmla="*/ 190500 w 381000"/>
                <a:gd name="connsiteY0" fmla="*/ 381000 h 381000"/>
                <a:gd name="connsiteX1" fmla="*/ 381000 w 381000"/>
                <a:gd name="connsiteY1" fmla="*/ 190500 h 381000"/>
                <a:gd name="connsiteX2" fmla="*/ 190500 w 381000"/>
                <a:gd name="connsiteY2" fmla="*/ 0 h 381000"/>
                <a:gd name="connsiteX3" fmla="*/ 0 w 381000"/>
                <a:gd name="connsiteY3" fmla="*/ 190500 h 381000"/>
                <a:gd name="connsiteX4" fmla="*/ 190500 w 381000"/>
                <a:gd name="connsiteY4" fmla="*/ 3810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190500" y="381000"/>
                  </a:moveTo>
                  <a:cubicBezTo>
                    <a:pt x="295710" y="381000"/>
                    <a:pt x="381000" y="295710"/>
                    <a:pt x="381000" y="190500"/>
                  </a:cubicBezTo>
                  <a:cubicBezTo>
                    <a:pt x="381000" y="85290"/>
                    <a:pt x="295710" y="0"/>
                    <a:pt x="190500" y="0"/>
                  </a:cubicBezTo>
                  <a:cubicBezTo>
                    <a:pt x="85290" y="0"/>
                    <a:pt x="0" y="85290"/>
                    <a:pt x="0" y="190500"/>
                  </a:cubicBezTo>
                  <a:cubicBezTo>
                    <a:pt x="0" y="295710"/>
                    <a:pt x="85290" y="381000"/>
                    <a:pt x="190500" y="381000"/>
                  </a:cubicBezTo>
                  <a:close/>
                </a:path>
              </a:pathLst>
            </a:custGeom>
            <a:noFill/>
            <a:ln w="9525" cap="rnd">
              <a:solidFill>
                <a:srgbClr val="000000"/>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57E18F01-33E6-F8C7-B8FE-EAFA82ECA1CC}"/>
                </a:ext>
              </a:extLst>
            </p:cNvPr>
            <p:cNvSpPr/>
            <p:nvPr/>
          </p:nvSpPr>
          <p:spPr>
            <a:xfrm>
              <a:off x="5695949" y="3105149"/>
              <a:ext cx="685800" cy="685800"/>
            </a:xfrm>
            <a:custGeom>
              <a:avLst/>
              <a:gdLst>
                <a:gd name="connsiteX0" fmla="*/ 685800 w 685800"/>
                <a:gd name="connsiteY0" fmla="*/ 342900 h 685800"/>
                <a:gd name="connsiteX1" fmla="*/ 342900 w 685800"/>
                <a:gd name="connsiteY1" fmla="*/ 685800 h 685800"/>
                <a:gd name="connsiteX2" fmla="*/ 0 w 685800"/>
                <a:gd name="connsiteY2" fmla="*/ 342900 h 685800"/>
                <a:gd name="connsiteX3" fmla="*/ 342900 w 685800"/>
                <a:gd name="connsiteY3" fmla="*/ 0 h 685800"/>
              </a:gdLst>
              <a:ahLst/>
              <a:cxnLst>
                <a:cxn ang="0">
                  <a:pos x="connsiteX0" y="connsiteY0"/>
                </a:cxn>
                <a:cxn ang="0">
                  <a:pos x="connsiteX1" y="connsiteY1"/>
                </a:cxn>
                <a:cxn ang="0">
                  <a:pos x="connsiteX2" y="connsiteY2"/>
                </a:cxn>
                <a:cxn ang="0">
                  <a:pos x="connsiteX3" y="connsiteY3"/>
                </a:cxn>
              </a:cxnLst>
              <a:rect l="l" t="t" r="r" b="b"/>
              <a:pathLst>
                <a:path w="685800" h="685800">
                  <a:moveTo>
                    <a:pt x="685800" y="342900"/>
                  </a:moveTo>
                  <a:cubicBezTo>
                    <a:pt x="685800" y="532278"/>
                    <a:pt x="532279" y="685800"/>
                    <a:pt x="342900" y="685800"/>
                  </a:cubicBezTo>
                  <a:cubicBezTo>
                    <a:pt x="153521" y="685800"/>
                    <a:pt x="0" y="532278"/>
                    <a:pt x="0" y="342900"/>
                  </a:cubicBezTo>
                  <a:cubicBezTo>
                    <a:pt x="0" y="153521"/>
                    <a:pt x="153521" y="0"/>
                    <a:pt x="342900" y="0"/>
                  </a:cubicBezTo>
                </a:path>
              </a:pathLst>
            </a:custGeom>
            <a:noFill/>
            <a:ln w="9525" cap="rnd">
              <a:solidFill>
                <a:srgbClr val="000000"/>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17C4CD8A-9366-5A7F-12D2-DBD7C1F0C3E6}"/>
                </a:ext>
              </a:extLst>
            </p:cNvPr>
            <p:cNvSpPr/>
            <p:nvPr/>
          </p:nvSpPr>
          <p:spPr>
            <a:xfrm>
              <a:off x="5695949" y="3716273"/>
              <a:ext cx="129349" cy="150875"/>
            </a:xfrm>
            <a:custGeom>
              <a:avLst/>
              <a:gdLst>
                <a:gd name="connsiteX0" fmla="*/ 129350 w 129349"/>
                <a:gd name="connsiteY0" fmla="*/ 0 h 150875"/>
                <a:gd name="connsiteX1" fmla="*/ 0 w 129349"/>
                <a:gd name="connsiteY1" fmla="*/ 150876 h 150875"/>
              </a:gdLst>
              <a:ahLst/>
              <a:cxnLst>
                <a:cxn ang="0">
                  <a:pos x="connsiteX0" y="connsiteY0"/>
                </a:cxn>
                <a:cxn ang="0">
                  <a:pos x="connsiteX1" y="connsiteY1"/>
                </a:cxn>
              </a:cxnLst>
              <a:rect l="l" t="t" r="r" b="b"/>
              <a:pathLst>
                <a:path w="129349" h="150875">
                  <a:moveTo>
                    <a:pt x="129350" y="0"/>
                  </a:moveTo>
                  <a:lnTo>
                    <a:pt x="0" y="150876"/>
                  </a:lnTo>
                </a:path>
              </a:pathLst>
            </a:custGeom>
            <a:noFill/>
            <a:ln w="9525" cap="rnd">
              <a:solidFill>
                <a:srgbClr val="000000"/>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1DBF8D72-7B79-8B5D-50D2-6A2D4E5420AA}"/>
                </a:ext>
              </a:extLst>
            </p:cNvPr>
            <p:cNvSpPr/>
            <p:nvPr/>
          </p:nvSpPr>
          <p:spPr>
            <a:xfrm>
              <a:off x="6252399" y="3716273"/>
              <a:ext cx="129349" cy="150875"/>
            </a:xfrm>
            <a:custGeom>
              <a:avLst/>
              <a:gdLst>
                <a:gd name="connsiteX0" fmla="*/ 0 w 129349"/>
                <a:gd name="connsiteY0" fmla="*/ 0 h 150875"/>
                <a:gd name="connsiteX1" fmla="*/ 129350 w 129349"/>
                <a:gd name="connsiteY1" fmla="*/ 150876 h 150875"/>
              </a:gdLst>
              <a:ahLst/>
              <a:cxnLst>
                <a:cxn ang="0">
                  <a:pos x="connsiteX0" y="connsiteY0"/>
                </a:cxn>
                <a:cxn ang="0">
                  <a:pos x="connsiteX1" y="connsiteY1"/>
                </a:cxn>
              </a:cxnLst>
              <a:rect l="l" t="t" r="r" b="b"/>
              <a:pathLst>
                <a:path w="129349" h="150875">
                  <a:moveTo>
                    <a:pt x="0" y="0"/>
                  </a:moveTo>
                  <a:lnTo>
                    <a:pt x="129350" y="150876"/>
                  </a:lnTo>
                </a:path>
              </a:pathLst>
            </a:custGeom>
            <a:noFill/>
            <a:ln w="9525" cap="rnd">
              <a:solidFill>
                <a:srgbClr val="000000"/>
              </a:solidFill>
              <a:prstDash val="solid"/>
              <a:round/>
            </a:ln>
          </p:spPr>
          <p:txBody>
            <a:bodyPr rtlCol="0" anchor="ctr"/>
            <a:lstStyle/>
            <a:p>
              <a:endParaRPr lang="en-US"/>
            </a:p>
          </p:txBody>
        </p:sp>
      </p:grpSp>
      <p:sp>
        <p:nvSpPr>
          <p:cNvPr id="7" name="Slide Number Placeholder 6">
            <a:extLst>
              <a:ext uri="{FF2B5EF4-FFF2-40B4-BE49-F238E27FC236}">
                <a16:creationId xmlns:a16="http://schemas.microsoft.com/office/drawing/2014/main" id="{51F6896E-3892-E525-28A3-FE9749583F09}"/>
              </a:ext>
            </a:extLst>
          </p:cNvPr>
          <p:cNvSpPr>
            <a:spLocks noGrp="1"/>
          </p:cNvSpPr>
          <p:nvPr>
            <p:ph type="sldNum" sz="quarter" idx="10"/>
          </p:nvPr>
        </p:nvSpPr>
        <p:spPr/>
        <p:txBody>
          <a:bodyPr/>
          <a:lstStyle/>
          <a:p>
            <a:fld id="{4034BEE3-566C-4068-A777-C3A4762E861B}" type="slidenum">
              <a:rPr lang="en-GB" smtClean="0"/>
              <a:pPr/>
              <a:t>10</a:t>
            </a:fld>
            <a:endParaRPr lang="en-GB"/>
          </a:p>
        </p:txBody>
      </p:sp>
    </p:spTree>
    <p:extLst>
      <p:ext uri="{BB962C8B-B14F-4D97-AF65-F5344CB8AC3E}">
        <p14:creationId xmlns:p14="http://schemas.microsoft.com/office/powerpoint/2010/main" val="6043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7477-8D7B-6255-BDEA-46C7CB2A8415}"/>
              </a:ext>
            </a:extLst>
          </p:cNvPr>
          <p:cNvSpPr>
            <a:spLocks noGrp="1"/>
          </p:cNvSpPr>
          <p:nvPr>
            <p:ph type="title"/>
          </p:nvPr>
        </p:nvSpPr>
        <p:spPr>
          <a:xfrm>
            <a:off x="360000" y="430717"/>
            <a:ext cx="4415200" cy="733411"/>
          </a:xfrm>
        </p:spPr>
        <p:txBody>
          <a:bodyPr/>
          <a:lstStyle/>
          <a:p>
            <a:r>
              <a:rPr lang="en-US"/>
              <a:t>Case study:</a:t>
            </a:r>
          </a:p>
        </p:txBody>
      </p:sp>
      <p:sp>
        <p:nvSpPr>
          <p:cNvPr id="4" name="Footer Placeholder 3">
            <a:extLst>
              <a:ext uri="{FF2B5EF4-FFF2-40B4-BE49-F238E27FC236}">
                <a16:creationId xmlns:a16="http://schemas.microsoft.com/office/drawing/2014/main" id="{D84551D6-8197-A028-B918-DA99B01512C6}"/>
              </a:ext>
            </a:extLst>
          </p:cNvPr>
          <p:cNvSpPr>
            <a:spLocks noGrp="1"/>
          </p:cNvSpPr>
          <p:nvPr>
            <p:ph type="ftr" sz="quarter" idx="11"/>
          </p:nvPr>
        </p:nvSpPr>
        <p:spPr/>
        <p:txBody>
          <a:bodyPr/>
          <a:lstStyle/>
          <a:p>
            <a:r>
              <a:rPr lang="en-GB"/>
              <a:t>Source: Kantar, Wall Street Journal, Old Navy, NCHS, Chain Store Age</a:t>
            </a:r>
          </a:p>
        </p:txBody>
      </p:sp>
      <p:sp>
        <p:nvSpPr>
          <p:cNvPr id="5" name="Text Placeholder 4">
            <a:extLst>
              <a:ext uri="{FF2B5EF4-FFF2-40B4-BE49-F238E27FC236}">
                <a16:creationId xmlns:a16="http://schemas.microsoft.com/office/drawing/2014/main" id="{E16669F7-93AB-A2ED-A238-2FAE2FC6C010}"/>
              </a:ext>
            </a:extLst>
          </p:cNvPr>
          <p:cNvSpPr>
            <a:spLocks noGrp="1"/>
          </p:cNvSpPr>
          <p:nvPr>
            <p:ph type="body" sz="quarter" idx="12"/>
          </p:nvPr>
        </p:nvSpPr>
        <p:spPr/>
        <p:txBody>
          <a:bodyPr/>
          <a:lstStyle/>
          <a:p>
            <a:r>
              <a:rPr lang="en-US"/>
              <a:t>Progressive sizing strategy backfires</a:t>
            </a:r>
          </a:p>
        </p:txBody>
      </p:sp>
      <p:sp>
        <p:nvSpPr>
          <p:cNvPr id="10" name="TextBox 9">
            <a:extLst>
              <a:ext uri="{FF2B5EF4-FFF2-40B4-BE49-F238E27FC236}">
                <a16:creationId xmlns:a16="http://schemas.microsoft.com/office/drawing/2014/main" id="{D4E3CE67-F574-24C4-312E-0D1E3AF9BF49}"/>
              </a:ext>
            </a:extLst>
          </p:cNvPr>
          <p:cNvSpPr txBox="1"/>
          <p:nvPr/>
        </p:nvSpPr>
        <p:spPr>
          <a:xfrm>
            <a:off x="361950" y="4396083"/>
            <a:ext cx="5369983" cy="1338828"/>
          </a:xfrm>
          <a:prstGeom prst="rect">
            <a:avLst/>
          </a:prstGeom>
          <a:noFill/>
        </p:spPr>
        <p:txBody>
          <a:bodyPr wrap="square" lIns="0" tIns="0" rIns="0" bIns="0" rtlCol="0">
            <a:spAutoFit/>
          </a:bodyPr>
          <a:lstStyle/>
          <a:p>
            <a:pPr>
              <a:spcAft>
                <a:spcPts val="600"/>
              </a:spcAft>
            </a:pPr>
            <a:r>
              <a:rPr lang="en-US" sz="1400" b="1"/>
              <a:t>The result wasn’t ideal.</a:t>
            </a:r>
            <a:endParaRPr lang="en-US" sz="1400"/>
          </a:p>
          <a:p>
            <a:pPr marL="173038" indent="-173038">
              <a:spcAft>
                <a:spcPts val="300"/>
              </a:spcAft>
              <a:buFont typeface="Arial" panose="020B0604020202020204" pitchFamily="34" charset="0"/>
              <a:buChar char="‒"/>
            </a:pPr>
            <a:r>
              <a:rPr lang="en-US" sz="1200"/>
              <a:t>Same-store sales dropped.</a:t>
            </a:r>
          </a:p>
          <a:p>
            <a:pPr marL="342900" lvl="2" indent="-173038">
              <a:spcAft>
                <a:spcPts val="300"/>
              </a:spcAft>
              <a:buFont typeface="Arial" panose="020B0604020202020204" pitchFamily="34" charset="0"/>
              <a:buChar char="‒"/>
            </a:pPr>
            <a:r>
              <a:rPr lang="en-US" sz="1100"/>
              <a:t>New sizes didn’t bring in enough new shoppers.</a:t>
            </a:r>
          </a:p>
          <a:p>
            <a:pPr marL="342900" lvl="2" indent="-173038">
              <a:spcAft>
                <a:spcPts val="300"/>
              </a:spcAft>
              <a:buFont typeface="Arial" panose="020B0604020202020204" pitchFamily="34" charset="0"/>
              <a:buChar char="‒"/>
            </a:pPr>
            <a:r>
              <a:rPr lang="en-US" sz="1100"/>
              <a:t>Expanded sizes took up too much real estate and lagged in sell-through.</a:t>
            </a:r>
          </a:p>
          <a:p>
            <a:pPr marL="173038" indent="-173038">
              <a:spcAft>
                <a:spcPts val="300"/>
              </a:spcAft>
              <a:buFont typeface="Arial" panose="020B0604020202020204" pitchFamily="34" charset="0"/>
              <a:buChar char="‒"/>
            </a:pPr>
            <a:r>
              <a:rPr lang="en-US" sz="1200"/>
              <a:t>Gap’s overall results suffered. </a:t>
            </a:r>
          </a:p>
          <a:p>
            <a:pPr marL="173038" indent="-173038">
              <a:spcAft>
                <a:spcPts val="300"/>
              </a:spcAft>
              <a:buFont typeface="Arial" panose="020B0604020202020204" pitchFamily="34" charset="0"/>
              <a:buChar char="‒"/>
            </a:pPr>
            <a:r>
              <a:rPr lang="en-US" sz="1200"/>
              <a:t>Old Navy CEO Nancy Green resigned.</a:t>
            </a:r>
          </a:p>
        </p:txBody>
      </p:sp>
      <p:sp>
        <p:nvSpPr>
          <p:cNvPr id="12" name="TextBox 11">
            <a:extLst>
              <a:ext uri="{FF2B5EF4-FFF2-40B4-BE49-F238E27FC236}">
                <a16:creationId xmlns:a16="http://schemas.microsoft.com/office/drawing/2014/main" id="{07588AA9-F34C-2D94-7E3F-ED76D5F76B96}"/>
              </a:ext>
            </a:extLst>
          </p:cNvPr>
          <p:cNvSpPr txBox="1"/>
          <p:nvPr/>
        </p:nvSpPr>
        <p:spPr>
          <a:xfrm>
            <a:off x="361950" y="1715668"/>
            <a:ext cx="6571141" cy="246221"/>
          </a:xfrm>
          <a:prstGeom prst="rect">
            <a:avLst/>
          </a:prstGeom>
          <a:noFill/>
        </p:spPr>
        <p:txBody>
          <a:bodyPr wrap="square" lIns="0" tIns="0" rIns="0" bIns="0" rtlCol="0">
            <a:spAutoFit/>
          </a:bodyPr>
          <a:lstStyle/>
          <a:p>
            <a:pPr>
              <a:spcAft>
                <a:spcPts val="600"/>
              </a:spcAft>
            </a:pPr>
            <a:r>
              <a:rPr lang="en-US" sz="1600" b="1"/>
              <a:t>The pivot in sizing strategy seemed sound.</a:t>
            </a:r>
            <a:endParaRPr lang="en-US" sz="1600"/>
          </a:p>
        </p:txBody>
      </p:sp>
      <p:pic>
        <p:nvPicPr>
          <p:cNvPr id="15" name="Picture 14">
            <a:extLst>
              <a:ext uri="{FF2B5EF4-FFF2-40B4-BE49-F238E27FC236}">
                <a16:creationId xmlns:a16="http://schemas.microsoft.com/office/drawing/2014/main" id="{8F3AA1A2-F654-1D2C-F7EC-7F3734293D4A}"/>
              </a:ext>
            </a:extLst>
          </p:cNvPr>
          <p:cNvPicPr>
            <a:picLocks noChangeAspect="1"/>
          </p:cNvPicPr>
          <p:nvPr/>
        </p:nvPicPr>
        <p:blipFill>
          <a:blip r:embed="rId2"/>
          <a:stretch>
            <a:fillRect/>
          </a:stretch>
        </p:blipFill>
        <p:spPr>
          <a:xfrm>
            <a:off x="7162800" y="3320017"/>
            <a:ext cx="5029201" cy="3537984"/>
          </a:xfrm>
          <a:prstGeom prst="rect">
            <a:avLst/>
          </a:prstGeom>
        </p:spPr>
      </p:pic>
      <p:pic>
        <p:nvPicPr>
          <p:cNvPr id="16" name="Picture 15">
            <a:extLst>
              <a:ext uri="{FF2B5EF4-FFF2-40B4-BE49-F238E27FC236}">
                <a16:creationId xmlns:a16="http://schemas.microsoft.com/office/drawing/2014/main" id="{5C8C274B-C65E-B4CB-B6CC-049FA0E88540}"/>
              </a:ext>
            </a:extLst>
          </p:cNvPr>
          <p:cNvPicPr>
            <a:picLocks noChangeAspect="1"/>
          </p:cNvPicPr>
          <p:nvPr/>
        </p:nvPicPr>
        <p:blipFill>
          <a:blip r:embed="rId3"/>
          <a:stretch>
            <a:fillRect/>
          </a:stretch>
        </p:blipFill>
        <p:spPr>
          <a:xfrm>
            <a:off x="7162801" y="0"/>
            <a:ext cx="5029199" cy="3352800"/>
          </a:xfrm>
          <a:prstGeom prst="rect">
            <a:avLst/>
          </a:prstGeom>
        </p:spPr>
      </p:pic>
      <p:cxnSp>
        <p:nvCxnSpPr>
          <p:cNvPr id="17" name="Straight Connector 16">
            <a:extLst>
              <a:ext uri="{FF2B5EF4-FFF2-40B4-BE49-F238E27FC236}">
                <a16:creationId xmlns:a16="http://schemas.microsoft.com/office/drawing/2014/main" id="{DF7A06C2-53A4-C9C8-2750-11339FFC0DE5}"/>
              </a:ext>
            </a:extLst>
          </p:cNvPr>
          <p:cNvCxnSpPr>
            <a:cxnSpLocks/>
          </p:cNvCxnSpPr>
          <p:nvPr/>
        </p:nvCxnSpPr>
        <p:spPr>
          <a:xfrm>
            <a:off x="7162800" y="6116320"/>
            <a:ext cx="4490720"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descr="A blue oval with white text&#10;&#10;Description automatically generated">
            <a:extLst>
              <a:ext uri="{FF2B5EF4-FFF2-40B4-BE49-F238E27FC236}">
                <a16:creationId xmlns:a16="http://schemas.microsoft.com/office/drawing/2014/main" id="{EEEA8234-584A-B116-AC76-DF4D447E88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9214" y="283574"/>
            <a:ext cx="1331416" cy="570870"/>
          </a:xfrm>
          <a:prstGeom prst="rect">
            <a:avLst/>
          </a:prstGeom>
        </p:spPr>
      </p:pic>
      <p:cxnSp>
        <p:nvCxnSpPr>
          <p:cNvPr id="18" name="Straight Connector 17">
            <a:extLst>
              <a:ext uri="{FF2B5EF4-FFF2-40B4-BE49-F238E27FC236}">
                <a16:creationId xmlns:a16="http://schemas.microsoft.com/office/drawing/2014/main" id="{BB36B5EC-133A-E8C9-0836-40B805492130}"/>
              </a:ext>
            </a:extLst>
          </p:cNvPr>
          <p:cNvCxnSpPr/>
          <p:nvPr/>
        </p:nvCxnSpPr>
        <p:spPr>
          <a:xfrm>
            <a:off x="360000" y="4274751"/>
            <a:ext cx="6573091"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6FC351D-5E0F-E066-F38C-BE36BF5801EB}"/>
              </a:ext>
            </a:extLst>
          </p:cNvPr>
          <p:cNvSpPr txBox="1"/>
          <p:nvPr/>
        </p:nvSpPr>
        <p:spPr>
          <a:xfrm>
            <a:off x="284945" y="2052857"/>
            <a:ext cx="3591596" cy="2169825"/>
          </a:xfrm>
          <a:prstGeom prst="rect">
            <a:avLst/>
          </a:prstGeom>
          <a:noFill/>
        </p:spPr>
        <p:txBody>
          <a:bodyPr wrap="square">
            <a:spAutoFit/>
          </a:bodyPr>
          <a:lstStyle/>
          <a:p>
            <a:pPr>
              <a:spcAft>
                <a:spcPts val="600"/>
              </a:spcAft>
            </a:pPr>
            <a:r>
              <a:rPr lang="en-US" sz="1200"/>
              <a:t>In 2022, Old Navy doubled-down on body equality:</a:t>
            </a:r>
          </a:p>
          <a:p>
            <a:pPr marL="173038" indent="-173038">
              <a:spcAft>
                <a:spcPts val="600"/>
              </a:spcAft>
              <a:buFont typeface="Arial" panose="020B0604020202020204" pitchFamily="34" charset="0"/>
              <a:buChar char="‒"/>
            </a:pPr>
            <a:r>
              <a:rPr lang="en-US" sz="1200"/>
              <a:t>It invested in a wider range of apparel sizes from 0 to 28 and XS to 4X, with equal prices across all sizes.</a:t>
            </a:r>
          </a:p>
          <a:p>
            <a:pPr marL="173038" indent="-173038">
              <a:spcAft>
                <a:spcPts val="600"/>
              </a:spcAft>
              <a:buFont typeface="Arial" panose="020B0604020202020204" pitchFamily="34" charset="0"/>
              <a:buChar char="‒"/>
            </a:pPr>
            <a:r>
              <a:rPr lang="en-US" sz="1200"/>
              <a:t>It remerchandised the store layout, including putting all sizes of a style together, rather than having separate plus-size and petite departments.</a:t>
            </a:r>
          </a:p>
          <a:p>
            <a:pPr marL="173038" indent="-173038">
              <a:spcAft>
                <a:spcPts val="600"/>
              </a:spcAft>
              <a:buFont typeface="Arial" panose="020B0604020202020204" pitchFamily="34" charset="0"/>
              <a:buChar char="‒"/>
            </a:pPr>
            <a:r>
              <a:rPr lang="en-US" sz="1200"/>
              <a:t>Mannequins and in-store imagery showcased bodies across a wide range of sizes.</a:t>
            </a:r>
          </a:p>
        </p:txBody>
      </p:sp>
      <p:sp>
        <p:nvSpPr>
          <p:cNvPr id="22" name="TextBox 21">
            <a:extLst>
              <a:ext uri="{FF2B5EF4-FFF2-40B4-BE49-F238E27FC236}">
                <a16:creationId xmlns:a16="http://schemas.microsoft.com/office/drawing/2014/main" id="{D599992D-7696-A5DE-C139-57F9F0132DCB}"/>
              </a:ext>
            </a:extLst>
          </p:cNvPr>
          <p:cNvSpPr txBox="1"/>
          <p:nvPr/>
        </p:nvSpPr>
        <p:spPr>
          <a:xfrm>
            <a:off x="4026796" y="2070985"/>
            <a:ext cx="2906295" cy="1723549"/>
          </a:xfrm>
          <a:prstGeom prst="rect">
            <a:avLst/>
          </a:prstGeom>
          <a:noFill/>
        </p:spPr>
        <p:txBody>
          <a:bodyPr wrap="square">
            <a:spAutoFit/>
          </a:bodyPr>
          <a:lstStyle/>
          <a:p>
            <a:pPr>
              <a:spcAft>
                <a:spcPts val="600"/>
              </a:spcAft>
            </a:pPr>
            <a:r>
              <a:rPr lang="en-US" sz="1200"/>
              <a:t>Data informed decisions, including:</a:t>
            </a:r>
          </a:p>
          <a:p>
            <a:pPr marL="173038" indent="-173038">
              <a:spcAft>
                <a:spcPts val="600"/>
              </a:spcAft>
              <a:buFont typeface="Arial" panose="020B0604020202020204" pitchFamily="34" charset="0"/>
              <a:buChar char="‒"/>
            </a:pPr>
            <a:r>
              <a:rPr lang="en-US" sz="1200"/>
              <a:t>Syndicated market research that indicated the weight of the average American woman had increased almost 5% since 2020</a:t>
            </a:r>
          </a:p>
          <a:p>
            <a:pPr marL="173038" indent="-173038">
              <a:spcAft>
                <a:spcPts val="600"/>
              </a:spcAft>
              <a:buFont typeface="Arial" panose="020B0604020202020204" pitchFamily="34" charset="0"/>
              <a:buChar char="‒"/>
            </a:pPr>
            <a:r>
              <a:rPr lang="en-US" sz="1200"/>
              <a:t>Qual and quant research: interviews and scanned bodies to create digital avatars and fit blocks.</a:t>
            </a:r>
          </a:p>
        </p:txBody>
      </p:sp>
      <p:sp>
        <p:nvSpPr>
          <p:cNvPr id="7" name="Slide Number Placeholder 6">
            <a:extLst>
              <a:ext uri="{FF2B5EF4-FFF2-40B4-BE49-F238E27FC236}">
                <a16:creationId xmlns:a16="http://schemas.microsoft.com/office/drawing/2014/main" id="{9259A733-437D-CE2B-7C82-CD5EE168A9B3}"/>
              </a:ext>
            </a:extLst>
          </p:cNvPr>
          <p:cNvSpPr>
            <a:spLocks noGrp="1"/>
          </p:cNvSpPr>
          <p:nvPr>
            <p:ph type="sldNum" sz="quarter" idx="10"/>
          </p:nvPr>
        </p:nvSpPr>
        <p:spPr/>
        <p:txBody>
          <a:bodyPr/>
          <a:lstStyle/>
          <a:p>
            <a:fld id="{4034BEE3-566C-4068-A777-C3A4762E861B}" type="slidenum">
              <a:rPr lang="en-GB" smtClean="0"/>
              <a:pPr/>
              <a:t>11</a:t>
            </a:fld>
            <a:endParaRPr lang="en-GB"/>
          </a:p>
        </p:txBody>
      </p:sp>
    </p:spTree>
    <p:extLst>
      <p:ext uri="{BB962C8B-B14F-4D97-AF65-F5344CB8AC3E}">
        <p14:creationId xmlns:p14="http://schemas.microsoft.com/office/powerpoint/2010/main" val="314672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measuring tape on a pink background&#10;&#10;Description automatically generated">
            <a:extLst>
              <a:ext uri="{FF2B5EF4-FFF2-40B4-BE49-F238E27FC236}">
                <a16:creationId xmlns:a16="http://schemas.microsoft.com/office/drawing/2014/main" id="{A994553B-94A7-AE4C-2B0A-A3518394D4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3935B1-B16E-4519-E2EA-429CDCCA18E8}"/>
              </a:ext>
            </a:extLst>
          </p:cNvPr>
          <p:cNvSpPr>
            <a:spLocks noGrp="1"/>
          </p:cNvSpPr>
          <p:nvPr>
            <p:ph type="title"/>
          </p:nvPr>
        </p:nvSpPr>
        <p:spPr>
          <a:xfrm>
            <a:off x="359999" y="430718"/>
            <a:ext cx="5831251" cy="403200"/>
          </a:xfrm>
        </p:spPr>
        <p:txBody>
          <a:bodyPr/>
          <a:lstStyle/>
          <a:p>
            <a:r>
              <a:rPr lang="en-US"/>
              <a:t>Apparel players must prepare for AOMs </a:t>
            </a:r>
            <a:br>
              <a:rPr lang="en-US"/>
            </a:br>
            <a:r>
              <a:rPr lang="en-US"/>
              <a:t>to disrupt apparel sizing</a:t>
            </a:r>
          </a:p>
        </p:txBody>
      </p:sp>
      <p:sp>
        <p:nvSpPr>
          <p:cNvPr id="4" name="Footer Placeholder 3">
            <a:extLst>
              <a:ext uri="{FF2B5EF4-FFF2-40B4-BE49-F238E27FC236}">
                <a16:creationId xmlns:a16="http://schemas.microsoft.com/office/drawing/2014/main" id="{92FC56FA-277A-E2E1-12D0-DBDA856C0EBE}"/>
              </a:ext>
            </a:extLst>
          </p:cNvPr>
          <p:cNvSpPr>
            <a:spLocks noGrp="1"/>
          </p:cNvSpPr>
          <p:nvPr>
            <p:ph type="ftr" sz="quarter" idx="11"/>
          </p:nvPr>
        </p:nvSpPr>
        <p:spPr/>
        <p:txBody>
          <a:bodyPr/>
          <a:lstStyle/>
          <a:p>
            <a:r>
              <a:rPr lang="en-GB"/>
              <a:t>Source: Kantar</a:t>
            </a:r>
          </a:p>
        </p:txBody>
      </p:sp>
      <p:sp>
        <p:nvSpPr>
          <p:cNvPr id="6" name="TextBox 5">
            <a:extLst>
              <a:ext uri="{FF2B5EF4-FFF2-40B4-BE49-F238E27FC236}">
                <a16:creationId xmlns:a16="http://schemas.microsoft.com/office/drawing/2014/main" id="{FEB87E27-786B-6AAC-4683-9C536419CF42}"/>
              </a:ext>
            </a:extLst>
          </p:cNvPr>
          <p:cNvSpPr txBox="1"/>
          <p:nvPr/>
        </p:nvSpPr>
        <p:spPr>
          <a:xfrm>
            <a:off x="359999" y="1985891"/>
            <a:ext cx="4758848" cy="3046988"/>
          </a:xfrm>
          <a:prstGeom prst="rect">
            <a:avLst/>
          </a:prstGeom>
          <a:noFill/>
        </p:spPr>
        <p:txBody>
          <a:bodyPr wrap="square" lIns="0" rIns="0">
            <a:spAutoFit/>
          </a:bodyPr>
          <a:lstStyle/>
          <a:p>
            <a:pPr>
              <a:spcAft>
                <a:spcPts val="3600"/>
              </a:spcAft>
            </a:pPr>
            <a:r>
              <a:rPr lang="en-US" b="1"/>
              <a:t>Brands will have to lean into predictive merchandise buying.</a:t>
            </a:r>
            <a:endParaRPr lang="en-US"/>
          </a:p>
          <a:p>
            <a:pPr marL="573088">
              <a:spcAft>
                <a:spcPts val="3600"/>
              </a:spcAft>
            </a:pPr>
            <a:r>
              <a:rPr lang="en-US" sz="1600"/>
              <a:t>Leverage AI size-match optimization.</a:t>
            </a:r>
          </a:p>
          <a:p>
            <a:pPr marL="573088">
              <a:spcAft>
                <a:spcPts val="3600"/>
              </a:spcAft>
            </a:pPr>
            <a:r>
              <a:rPr lang="en-US" sz="1600"/>
              <a:t>Intentionally plan for a more dramatic size curve.</a:t>
            </a:r>
            <a:br>
              <a:rPr lang="en-US" sz="1600"/>
            </a:br>
            <a:br>
              <a:rPr lang="en-US" sz="1600"/>
            </a:br>
            <a:r>
              <a:rPr lang="en-US" sz="1600"/>
              <a:t>Consider supply chain adjustments to shorten lead times.</a:t>
            </a:r>
          </a:p>
        </p:txBody>
      </p:sp>
      <p:cxnSp>
        <p:nvCxnSpPr>
          <p:cNvPr id="10" name="Straight Connector 9">
            <a:extLst>
              <a:ext uri="{FF2B5EF4-FFF2-40B4-BE49-F238E27FC236}">
                <a16:creationId xmlns:a16="http://schemas.microsoft.com/office/drawing/2014/main" id="{5F59E072-B66F-6B69-780C-809DA5F5F475}"/>
              </a:ext>
            </a:extLst>
          </p:cNvPr>
          <p:cNvCxnSpPr>
            <a:cxnSpLocks/>
          </p:cNvCxnSpPr>
          <p:nvPr>
            <p:custDataLst>
              <p:tags r:id="rId1"/>
            </p:custDataLst>
          </p:nvPr>
        </p:nvCxnSpPr>
        <p:spPr>
          <a:xfrm>
            <a:off x="360000" y="6120000"/>
            <a:ext cx="1147163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CE9ACE2A-A7C7-E409-118F-DC290CF86A7F}"/>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59999" y="6390412"/>
            <a:ext cx="1080272" cy="204376"/>
          </a:xfrm>
          <a:prstGeom prst="rect">
            <a:avLst/>
          </a:prstGeom>
        </p:spPr>
      </p:pic>
      <p:grpSp>
        <p:nvGrpSpPr>
          <p:cNvPr id="15" name="Graphic 13">
            <a:extLst>
              <a:ext uri="{FF2B5EF4-FFF2-40B4-BE49-F238E27FC236}">
                <a16:creationId xmlns:a16="http://schemas.microsoft.com/office/drawing/2014/main" id="{74E72F99-AB7E-4895-A496-923BCB9F3D5B}"/>
              </a:ext>
            </a:extLst>
          </p:cNvPr>
          <p:cNvGrpSpPr/>
          <p:nvPr/>
        </p:nvGrpSpPr>
        <p:grpSpPr>
          <a:xfrm>
            <a:off x="359999" y="2953834"/>
            <a:ext cx="438225" cy="438234"/>
            <a:chOff x="5657775" y="2990806"/>
            <a:chExt cx="876374" cy="876391"/>
          </a:xfrm>
          <a:noFill/>
        </p:grpSpPr>
        <p:sp>
          <p:nvSpPr>
            <p:cNvPr id="16" name="Freeform: Shape 15">
              <a:extLst>
                <a:ext uri="{FF2B5EF4-FFF2-40B4-BE49-F238E27FC236}">
                  <a16:creationId xmlns:a16="http://schemas.microsoft.com/office/drawing/2014/main" id="{2C6A8E73-3AB7-9AA0-91D9-4CEA2AD2F9DA}"/>
                </a:ext>
              </a:extLst>
            </p:cNvPr>
            <p:cNvSpPr/>
            <p:nvPr/>
          </p:nvSpPr>
          <p:spPr>
            <a:xfrm>
              <a:off x="5867399" y="3676649"/>
              <a:ext cx="91439" cy="72389"/>
            </a:xfrm>
            <a:custGeom>
              <a:avLst/>
              <a:gdLst>
                <a:gd name="connsiteX0" fmla="*/ 0 w 91439"/>
                <a:gd name="connsiteY0" fmla="*/ 72390 h 72389"/>
                <a:gd name="connsiteX1" fmla="*/ 91440 w 91439"/>
                <a:gd name="connsiteY1" fmla="*/ 0 h 72389"/>
              </a:gdLst>
              <a:ahLst/>
              <a:cxnLst>
                <a:cxn ang="0">
                  <a:pos x="connsiteX0" y="connsiteY0"/>
                </a:cxn>
                <a:cxn ang="0">
                  <a:pos x="connsiteX1" y="connsiteY1"/>
                </a:cxn>
              </a:cxnLst>
              <a:rect l="l" t="t" r="r" b="b"/>
              <a:pathLst>
                <a:path w="91439" h="72389">
                  <a:moveTo>
                    <a:pt x="0" y="72390"/>
                  </a:moveTo>
                  <a:cubicBezTo>
                    <a:pt x="40974" y="65757"/>
                    <a:pt x="75582" y="38359"/>
                    <a:pt x="91440" y="0"/>
                  </a:cubicBezTo>
                </a:path>
              </a:pathLst>
            </a:custGeom>
            <a:noFill/>
            <a:ln w="9525" cap="rnd">
              <a:solidFill>
                <a:srgbClr val="000000"/>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A1E7DB65-B377-FA17-9DBC-B45B828BC62C}"/>
                </a:ext>
              </a:extLst>
            </p:cNvPr>
            <p:cNvSpPr/>
            <p:nvPr/>
          </p:nvSpPr>
          <p:spPr>
            <a:xfrm>
              <a:off x="5734049" y="3299459"/>
              <a:ext cx="179069" cy="133350"/>
            </a:xfrm>
            <a:custGeom>
              <a:avLst/>
              <a:gdLst>
                <a:gd name="connsiteX0" fmla="*/ 0 w 179069"/>
                <a:gd name="connsiteY0" fmla="*/ 0 h 133350"/>
                <a:gd name="connsiteX1" fmla="*/ 179070 w 179069"/>
                <a:gd name="connsiteY1" fmla="*/ 133350 h 133350"/>
              </a:gdLst>
              <a:ahLst/>
              <a:cxnLst>
                <a:cxn ang="0">
                  <a:pos x="connsiteX0" y="connsiteY0"/>
                </a:cxn>
                <a:cxn ang="0">
                  <a:pos x="connsiteX1" y="connsiteY1"/>
                </a:cxn>
              </a:cxnLst>
              <a:rect l="l" t="t" r="r" b="b"/>
              <a:pathLst>
                <a:path w="179069" h="133350">
                  <a:moveTo>
                    <a:pt x="0" y="0"/>
                  </a:moveTo>
                  <a:cubicBezTo>
                    <a:pt x="76844" y="14949"/>
                    <a:pt x="142728" y="64013"/>
                    <a:pt x="179070" y="133350"/>
                  </a:cubicBezTo>
                </a:path>
              </a:pathLst>
            </a:custGeom>
            <a:noFill/>
            <a:ln w="9525" cap="rnd">
              <a:solidFill>
                <a:srgbClr val="000000"/>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63130B7-F967-035F-EBC8-393CE3F3971D}"/>
                </a:ext>
              </a:extLst>
            </p:cNvPr>
            <p:cNvSpPr/>
            <p:nvPr/>
          </p:nvSpPr>
          <p:spPr>
            <a:xfrm>
              <a:off x="5859779" y="3314699"/>
              <a:ext cx="68579" cy="49530"/>
            </a:xfrm>
            <a:custGeom>
              <a:avLst/>
              <a:gdLst>
                <a:gd name="connsiteX0" fmla="*/ 0 w 68579"/>
                <a:gd name="connsiteY0" fmla="*/ 49530 h 49530"/>
                <a:gd name="connsiteX1" fmla="*/ 68580 w 68579"/>
                <a:gd name="connsiteY1" fmla="*/ 0 h 49530"/>
              </a:gdLst>
              <a:ahLst/>
              <a:cxnLst>
                <a:cxn ang="0">
                  <a:pos x="connsiteX0" y="connsiteY0"/>
                </a:cxn>
                <a:cxn ang="0">
                  <a:pos x="connsiteX1" y="connsiteY1"/>
                </a:cxn>
              </a:cxnLst>
              <a:rect l="l" t="t" r="r" b="b"/>
              <a:pathLst>
                <a:path w="68579" h="49530">
                  <a:moveTo>
                    <a:pt x="0" y="49530"/>
                  </a:moveTo>
                  <a:lnTo>
                    <a:pt x="68580" y="0"/>
                  </a:lnTo>
                </a:path>
              </a:pathLst>
            </a:custGeom>
            <a:noFill/>
            <a:ln w="9525" cap="rnd">
              <a:solidFill>
                <a:srgbClr val="000000"/>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6E6EAD34-3EA0-58D2-EB35-1359FD9DDF12}"/>
                </a:ext>
              </a:extLst>
            </p:cNvPr>
            <p:cNvSpPr/>
            <p:nvPr/>
          </p:nvSpPr>
          <p:spPr>
            <a:xfrm>
              <a:off x="6000749" y="2998469"/>
              <a:ext cx="19050" cy="110489"/>
            </a:xfrm>
            <a:custGeom>
              <a:avLst/>
              <a:gdLst>
                <a:gd name="connsiteX0" fmla="*/ 19050 w 19050"/>
                <a:gd name="connsiteY0" fmla="*/ 0 h 110489"/>
                <a:gd name="connsiteX1" fmla="*/ 0 w 19050"/>
                <a:gd name="connsiteY1" fmla="*/ 110490 h 110489"/>
              </a:gdLst>
              <a:ahLst/>
              <a:cxnLst>
                <a:cxn ang="0">
                  <a:pos x="connsiteX0" y="connsiteY0"/>
                </a:cxn>
                <a:cxn ang="0">
                  <a:pos x="connsiteX1" y="connsiteY1"/>
                </a:cxn>
              </a:cxnLst>
              <a:rect l="l" t="t" r="r" b="b"/>
              <a:pathLst>
                <a:path w="19050" h="110489">
                  <a:moveTo>
                    <a:pt x="19050" y="0"/>
                  </a:moveTo>
                  <a:cubicBezTo>
                    <a:pt x="18611" y="37608"/>
                    <a:pt x="12180" y="74906"/>
                    <a:pt x="0" y="110490"/>
                  </a:cubicBezTo>
                </a:path>
              </a:pathLst>
            </a:custGeom>
            <a:noFill/>
            <a:ln w="9525"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BE27F326-1E77-9B2C-53FD-8C0ED8C2F37D}"/>
                </a:ext>
              </a:extLst>
            </p:cNvPr>
            <p:cNvSpPr/>
            <p:nvPr/>
          </p:nvSpPr>
          <p:spPr>
            <a:xfrm>
              <a:off x="5943534" y="3105083"/>
              <a:ext cx="76331" cy="76332"/>
            </a:xfrm>
            <a:custGeom>
              <a:avLst/>
              <a:gdLst>
                <a:gd name="connsiteX0" fmla="*/ 38165 w 76331"/>
                <a:gd name="connsiteY0" fmla="*/ 76266 h 76332"/>
                <a:gd name="connsiteX1" fmla="*/ 76265 w 76331"/>
                <a:gd name="connsiteY1" fmla="*/ 42487 h 76332"/>
                <a:gd name="connsiteX2" fmla="*/ 76265 w 76331"/>
                <a:gd name="connsiteY2" fmla="*/ 38166 h 76332"/>
                <a:gd name="connsiteX3" fmla="*/ 42486 w 76331"/>
                <a:gd name="connsiteY3" fmla="*/ 66 h 76332"/>
                <a:gd name="connsiteX4" fmla="*/ 38165 w 76331"/>
                <a:gd name="connsiteY4" fmla="*/ 66 h 76332"/>
                <a:gd name="connsiteX5" fmla="*/ 65 w 76331"/>
                <a:gd name="connsiteY5" fmla="*/ 33846 h 76332"/>
                <a:gd name="connsiteX6" fmla="*/ 65 w 76331"/>
                <a:gd name="connsiteY6" fmla="*/ 38166 h 76332"/>
                <a:gd name="connsiteX7" fmla="*/ 38165 w 76331"/>
                <a:gd name="connsiteY7" fmla="*/ 76266 h 7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31" h="76332">
                  <a:moveTo>
                    <a:pt x="38165" y="76266"/>
                  </a:moveTo>
                  <a:cubicBezTo>
                    <a:pt x="58014" y="77460"/>
                    <a:pt x="75072" y="62336"/>
                    <a:pt x="76265" y="42487"/>
                  </a:cubicBezTo>
                  <a:cubicBezTo>
                    <a:pt x="76352" y="41047"/>
                    <a:pt x="76352" y="39605"/>
                    <a:pt x="76265" y="38166"/>
                  </a:cubicBezTo>
                  <a:cubicBezTo>
                    <a:pt x="77459" y="18317"/>
                    <a:pt x="62335" y="1260"/>
                    <a:pt x="42486" y="66"/>
                  </a:cubicBezTo>
                  <a:cubicBezTo>
                    <a:pt x="41047" y="-21"/>
                    <a:pt x="39604" y="-21"/>
                    <a:pt x="38165" y="66"/>
                  </a:cubicBezTo>
                  <a:cubicBezTo>
                    <a:pt x="18316" y="-1127"/>
                    <a:pt x="1258" y="13996"/>
                    <a:pt x="65" y="33846"/>
                  </a:cubicBezTo>
                  <a:cubicBezTo>
                    <a:pt x="-22" y="35285"/>
                    <a:pt x="-22" y="36727"/>
                    <a:pt x="65" y="38166"/>
                  </a:cubicBezTo>
                  <a:cubicBezTo>
                    <a:pt x="65" y="59208"/>
                    <a:pt x="17123" y="76266"/>
                    <a:pt x="38165" y="76266"/>
                  </a:cubicBezTo>
                  <a:close/>
                </a:path>
              </a:pathLst>
            </a:custGeom>
            <a:noFill/>
            <a:ln w="9525" cap="rnd">
              <a:solidFill>
                <a:srgbClr val="000000"/>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BF5F8AE8-93FE-3707-9339-FBFAE5519DC8}"/>
                </a:ext>
              </a:extLst>
            </p:cNvPr>
            <p:cNvSpPr/>
            <p:nvPr/>
          </p:nvSpPr>
          <p:spPr>
            <a:xfrm>
              <a:off x="6172199" y="3181349"/>
              <a:ext cx="76265" cy="76266"/>
            </a:xfrm>
            <a:custGeom>
              <a:avLst/>
              <a:gdLst>
                <a:gd name="connsiteX0" fmla="*/ 38100 w 76265"/>
                <a:gd name="connsiteY0" fmla="*/ 76200 h 76266"/>
                <a:gd name="connsiteX1" fmla="*/ 76200 w 76265"/>
                <a:gd name="connsiteY1" fmla="*/ 42421 h 76266"/>
                <a:gd name="connsiteX2" fmla="*/ 76200 w 76265"/>
                <a:gd name="connsiteY2" fmla="*/ 38100 h 76266"/>
                <a:gd name="connsiteX3" fmla="*/ 38100 w 76265"/>
                <a:gd name="connsiteY3" fmla="*/ 0 h 76266"/>
                <a:gd name="connsiteX4" fmla="*/ 0 w 76265"/>
                <a:gd name="connsiteY4" fmla="*/ 38100 h 76266"/>
                <a:gd name="connsiteX5" fmla="*/ 38100 w 76265"/>
                <a:gd name="connsiteY5" fmla="*/ 76200 h 7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65" h="76266">
                  <a:moveTo>
                    <a:pt x="38100" y="76200"/>
                  </a:moveTo>
                  <a:cubicBezTo>
                    <a:pt x="57949" y="77393"/>
                    <a:pt x="75007" y="62270"/>
                    <a:pt x="76200" y="42421"/>
                  </a:cubicBezTo>
                  <a:cubicBezTo>
                    <a:pt x="76287" y="40981"/>
                    <a:pt x="76287" y="39539"/>
                    <a:pt x="76200" y="38100"/>
                  </a:cubicBezTo>
                  <a:cubicBezTo>
                    <a:pt x="76200" y="17058"/>
                    <a:pt x="59142" y="0"/>
                    <a:pt x="38100" y="0"/>
                  </a:cubicBezTo>
                  <a:cubicBezTo>
                    <a:pt x="17058" y="0"/>
                    <a:pt x="0" y="17058"/>
                    <a:pt x="0" y="38100"/>
                  </a:cubicBezTo>
                  <a:cubicBezTo>
                    <a:pt x="0" y="59142"/>
                    <a:pt x="17058" y="76200"/>
                    <a:pt x="38100" y="76200"/>
                  </a:cubicBezTo>
                  <a:close/>
                </a:path>
              </a:pathLst>
            </a:custGeom>
            <a:noFill/>
            <a:ln w="9525"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0BD67179-79FC-9844-EB2E-280BF127DF88}"/>
                </a:ext>
              </a:extLst>
            </p:cNvPr>
            <p:cNvSpPr/>
            <p:nvPr/>
          </p:nvSpPr>
          <p:spPr>
            <a:xfrm>
              <a:off x="6305549" y="3333749"/>
              <a:ext cx="76265" cy="76266"/>
            </a:xfrm>
            <a:custGeom>
              <a:avLst/>
              <a:gdLst>
                <a:gd name="connsiteX0" fmla="*/ 38100 w 76265"/>
                <a:gd name="connsiteY0" fmla="*/ 76200 h 76266"/>
                <a:gd name="connsiteX1" fmla="*/ 76200 w 76265"/>
                <a:gd name="connsiteY1" fmla="*/ 42421 h 76266"/>
                <a:gd name="connsiteX2" fmla="*/ 76200 w 76265"/>
                <a:gd name="connsiteY2" fmla="*/ 38100 h 76266"/>
                <a:gd name="connsiteX3" fmla="*/ 38100 w 76265"/>
                <a:gd name="connsiteY3" fmla="*/ 0 h 76266"/>
                <a:gd name="connsiteX4" fmla="*/ 0 w 76265"/>
                <a:gd name="connsiteY4" fmla="*/ 38100 h 76266"/>
                <a:gd name="connsiteX5" fmla="*/ 38100 w 76265"/>
                <a:gd name="connsiteY5" fmla="*/ 76200 h 7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65" h="76266">
                  <a:moveTo>
                    <a:pt x="38100" y="76200"/>
                  </a:moveTo>
                  <a:cubicBezTo>
                    <a:pt x="57949" y="77393"/>
                    <a:pt x="75007" y="62270"/>
                    <a:pt x="76200" y="42421"/>
                  </a:cubicBezTo>
                  <a:cubicBezTo>
                    <a:pt x="76287" y="40982"/>
                    <a:pt x="76287" y="39539"/>
                    <a:pt x="76200" y="38100"/>
                  </a:cubicBezTo>
                  <a:cubicBezTo>
                    <a:pt x="76200" y="17058"/>
                    <a:pt x="59142" y="0"/>
                    <a:pt x="38100" y="0"/>
                  </a:cubicBezTo>
                  <a:cubicBezTo>
                    <a:pt x="17058" y="0"/>
                    <a:pt x="0" y="17058"/>
                    <a:pt x="0" y="38100"/>
                  </a:cubicBezTo>
                  <a:cubicBezTo>
                    <a:pt x="0" y="59142"/>
                    <a:pt x="17058" y="76200"/>
                    <a:pt x="38100" y="76200"/>
                  </a:cubicBezTo>
                  <a:close/>
                </a:path>
              </a:pathLst>
            </a:custGeom>
            <a:noFill/>
            <a:ln w="9525" cap="rnd">
              <a:solidFill>
                <a:srgbClr val="00000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586C3916-CE83-D4E6-7BE8-113E72312E30}"/>
                </a:ext>
              </a:extLst>
            </p:cNvPr>
            <p:cNvSpPr/>
            <p:nvPr/>
          </p:nvSpPr>
          <p:spPr>
            <a:xfrm>
              <a:off x="6172199" y="3467099"/>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0548E3BA-381A-9BE3-BFE9-543B5FF7737B}"/>
                </a:ext>
              </a:extLst>
            </p:cNvPr>
            <p:cNvSpPr/>
            <p:nvPr/>
          </p:nvSpPr>
          <p:spPr>
            <a:xfrm>
              <a:off x="5924484" y="3257483"/>
              <a:ext cx="76331" cy="76332"/>
            </a:xfrm>
            <a:custGeom>
              <a:avLst/>
              <a:gdLst>
                <a:gd name="connsiteX0" fmla="*/ 38165 w 76331"/>
                <a:gd name="connsiteY0" fmla="*/ 76266 h 76332"/>
                <a:gd name="connsiteX1" fmla="*/ 76265 w 76331"/>
                <a:gd name="connsiteY1" fmla="*/ 42487 h 76332"/>
                <a:gd name="connsiteX2" fmla="*/ 76265 w 76331"/>
                <a:gd name="connsiteY2" fmla="*/ 38166 h 76332"/>
                <a:gd name="connsiteX3" fmla="*/ 42486 w 76331"/>
                <a:gd name="connsiteY3" fmla="*/ 66 h 76332"/>
                <a:gd name="connsiteX4" fmla="*/ 38165 w 76331"/>
                <a:gd name="connsiteY4" fmla="*/ 66 h 76332"/>
                <a:gd name="connsiteX5" fmla="*/ 65 w 76331"/>
                <a:gd name="connsiteY5" fmla="*/ 33845 h 76332"/>
                <a:gd name="connsiteX6" fmla="*/ 65 w 76331"/>
                <a:gd name="connsiteY6" fmla="*/ 38166 h 76332"/>
                <a:gd name="connsiteX7" fmla="*/ 38165 w 76331"/>
                <a:gd name="connsiteY7" fmla="*/ 76266 h 7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31" h="76332">
                  <a:moveTo>
                    <a:pt x="38165" y="76266"/>
                  </a:moveTo>
                  <a:cubicBezTo>
                    <a:pt x="58014" y="77460"/>
                    <a:pt x="75072" y="62336"/>
                    <a:pt x="76265" y="42487"/>
                  </a:cubicBezTo>
                  <a:cubicBezTo>
                    <a:pt x="76352" y="41048"/>
                    <a:pt x="76352" y="39605"/>
                    <a:pt x="76265" y="38166"/>
                  </a:cubicBezTo>
                  <a:cubicBezTo>
                    <a:pt x="77459" y="18317"/>
                    <a:pt x="62335" y="1260"/>
                    <a:pt x="42486" y="66"/>
                  </a:cubicBezTo>
                  <a:cubicBezTo>
                    <a:pt x="41047" y="-21"/>
                    <a:pt x="39604" y="-21"/>
                    <a:pt x="38165" y="66"/>
                  </a:cubicBezTo>
                  <a:cubicBezTo>
                    <a:pt x="18316" y="-1127"/>
                    <a:pt x="1258" y="13996"/>
                    <a:pt x="65" y="33845"/>
                  </a:cubicBezTo>
                  <a:cubicBezTo>
                    <a:pt x="-22" y="35284"/>
                    <a:pt x="-22" y="36727"/>
                    <a:pt x="65" y="38166"/>
                  </a:cubicBezTo>
                  <a:cubicBezTo>
                    <a:pt x="65" y="59208"/>
                    <a:pt x="17123" y="76266"/>
                    <a:pt x="38165" y="76266"/>
                  </a:cubicBezTo>
                  <a:close/>
                </a:path>
              </a:pathLst>
            </a:custGeom>
            <a:noFill/>
            <a:ln w="9525"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C86248F6-4E2B-2959-24EF-FED34B31402F}"/>
                </a:ext>
              </a:extLst>
            </p:cNvPr>
            <p:cNvSpPr/>
            <p:nvPr/>
          </p:nvSpPr>
          <p:spPr>
            <a:xfrm>
              <a:off x="5886384" y="3428933"/>
              <a:ext cx="76265" cy="76266"/>
            </a:xfrm>
            <a:custGeom>
              <a:avLst/>
              <a:gdLst>
                <a:gd name="connsiteX0" fmla="*/ 38165 w 76265"/>
                <a:gd name="connsiteY0" fmla="*/ 76266 h 76266"/>
                <a:gd name="connsiteX1" fmla="*/ 76265 w 76265"/>
                <a:gd name="connsiteY1" fmla="*/ 38166 h 76266"/>
                <a:gd name="connsiteX2" fmla="*/ 38165 w 76265"/>
                <a:gd name="connsiteY2" fmla="*/ 66 h 76266"/>
                <a:gd name="connsiteX3" fmla="*/ 65 w 76265"/>
                <a:gd name="connsiteY3" fmla="*/ 33845 h 76266"/>
                <a:gd name="connsiteX4" fmla="*/ 65 w 76265"/>
                <a:gd name="connsiteY4" fmla="*/ 38166 h 76266"/>
                <a:gd name="connsiteX5" fmla="*/ 38165 w 76265"/>
                <a:gd name="connsiteY5" fmla="*/ 76266 h 7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65" h="76266">
                  <a:moveTo>
                    <a:pt x="38165" y="76266"/>
                  </a:moveTo>
                  <a:cubicBezTo>
                    <a:pt x="59207" y="76266"/>
                    <a:pt x="76265" y="59208"/>
                    <a:pt x="76265" y="38166"/>
                  </a:cubicBezTo>
                  <a:cubicBezTo>
                    <a:pt x="76265" y="17124"/>
                    <a:pt x="59207" y="66"/>
                    <a:pt x="38165" y="66"/>
                  </a:cubicBezTo>
                  <a:cubicBezTo>
                    <a:pt x="18316" y="-1127"/>
                    <a:pt x="1258" y="13996"/>
                    <a:pt x="65" y="33845"/>
                  </a:cubicBezTo>
                  <a:cubicBezTo>
                    <a:pt x="-22" y="35284"/>
                    <a:pt x="-22" y="36727"/>
                    <a:pt x="65" y="38166"/>
                  </a:cubicBezTo>
                  <a:cubicBezTo>
                    <a:pt x="65" y="59208"/>
                    <a:pt x="17123" y="76266"/>
                    <a:pt x="38165" y="76266"/>
                  </a:cubicBezTo>
                  <a:close/>
                </a:path>
              </a:pathLst>
            </a:custGeom>
            <a:noFill/>
            <a:ln w="9525" cap="rnd">
              <a:solidFill>
                <a:srgbClr val="00000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4FFEF99-94FA-86A9-F954-37901198D8F5}"/>
                </a:ext>
              </a:extLst>
            </p:cNvPr>
            <p:cNvSpPr/>
            <p:nvPr/>
          </p:nvSpPr>
          <p:spPr>
            <a:xfrm>
              <a:off x="5657775" y="2990806"/>
              <a:ext cx="876374" cy="876391"/>
            </a:xfrm>
            <a:custGeom>
              <a:avLst/>
              <a:gdLst>
                <a:gd name="connsiteX0" fmla="*/ 876374 w 876374"/>
                <a:gd name="connsiteY0" fmla="*/ 438193 h 876391"/>
                <a:gd name="connsiteX1" fmla="*/ 803984 w 876374"/>
                <a:gd name="connsiteY1" fmla="*/ 304843 h 876391"/>
                <a:gd name="connsiteX2" fmla="*/ 807794 w 876374"/>
                <a:gd name="connsiteY2" fmla="*/ 270553 h 876391"/>
                <a:gd name="connsiteX3" fmla="*/ 670634 w 876374"/>
                <a:gd name="connsiteY3" fmla="*/ 118153 h 876391"/>
                <a:gd name="connsiteX4" fmla="*/ 636344 w 876374"/>
                <a:gd name="connsiteY4" fmla="*/ 34333 h 876391"/>
                <a:gd name="connsiteX5" fmla="*/ 552524 w 876374"/>
                <a:gd name="connsiteY5" fmla="*/ 43 h 876391"/>
                <a:gd name="connsiteX6" fmla="*/ 438224 w 876374"/>
                <a:gd name="connsiteY6" fmla="*/ 76243 h 876391"/>
                <a:gd name="connsiteX7" fmla="*/ 323924 w 876374"/>
                <a:gd name="connsiteY7" fmla="*/ 43 h 876391"/>
                <a:gd name="connsiteX8" fmla="*/ 205814 w 876374"/>
                <a:gd name="connsiteY8" fmla="*/ 116048 h 876391"/>
                <a:gd name="connsiteX9" fmla="*/ 205814 w 876374"/>
                <a:gd name="connsiteY9" fmla="*/ 118153 h 876391"/>
                <a:gd name="connsiteX10" fmla="*/ 68654 w 876374"/>
                <a:gd name="connsiteY10" fmla="*/ 270553 h 876391"/>
                <a:gd name="connsiteX11" fmla="*/ 72464 w 876374"/>
                <a:gd name="connsiteY11" fmla="*/ 304843 h 876391"/>
                <a:gd name="connsiteX12" fmla="*/ 74 w 876374"/>
                <a:gd name="connsiteY12" fmla="*/ 438193 h 876391"/>
                <a:gd name="connsiteX13" fmla="*/ 72464 w 876374"/>
                <a:gd name="connsiteY13" fmla="*/ 571544 h 876391"/>
                <a:gd name="connsiteX14" fmla="*/ 68654 w 876374"/>
                <a:gd name="connsiteY14" fmla="*/ 605833 h 876391"/>
                <a:gd name="connsiteX15" fmla="*/ 205814 w 876374"/>
                <a:gd name="connsiteY15" fmla="*/ 758233 h 876391"/>
                <a:gd name="connsiteX16" fmla="*/ 240104 w 876374"/>
                <a:gd name="connsiteY16" fmla="*/ 842054 h 876391"/>
                <a:gd name="connsiteX17" fmla="*/ 323924 w 876374"/>
                <a:gd name="connsiteY17" fmla="*/ 876344 h 876391"/>
                <a:gd name="connsiteX18" fmla="*/ 438224 w 876374"/>
                <a:gd name="connsiteY18" fmla="*/ 819194 h 876391"/>
                <a:gd name="connsiteX19" fmla="*/ 552524 w 876374"/>
                <a:gd name="connsiteY19" fmla="*/ 876344 h 876391"/>
                <a:gd name="connsiteX20" fmla="*/ 670634 w 876374"/>
                <a:gd name="connsiteY20" fmla="*/ 760339 h 876391"/>
                <a:gd name="connsiteX21" fmla="*/ 670634 w 876374"/>
                <a:gd name="connsiteY21" fmla="*/ 758233 h 876391"/>
                <a:gd name="connsiteX22" fmla="*/ 807794 w 876374"/>
                <a:gd name="connsiteY22" fmla="*/ 605833 h 876391"/>
                <a:gd name="connsiteX23" fmla="*/ 803984 w 876374"/>
                <a:gd name="connsiteY23" fmla="*/ 571544 h 876391"/>
                <a:gd name="connsiteX24" fmla="*/ 876374 w 876374"/>
                <a:gd name="connsiteY24" fmla="*/ 438193 h 87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6374" h="876391">
                  <a:moveTo>
                    <a:pt x="876374" y="438193"/>
                  </a:moveTo>
                  <a:cubicBezTo>
                    <a:pt x="876226" y="384392"/>
                    <a:pt x="849020" y="334277"/>
                    <a:pt x="803984" y="304843"/>
                  </a:cubicBezTo>
                  <a:cubicBezTo>
                    <a:pt x="807129" y="293700"/>
                    <a:pt x="808415" y="282115"/>
                    <a:pt x="807794" y="270553"/>
                  </a:cubicBezTo>
                  <a:cubicBezTo>
                    <a:pt x="807877" y="192113"/>
                    <a:pt x="748650" y="126305"/>
                    <a:pt x="670634" y="118153"/>
                  </a:cubicBezTo>
                  <a:cubicBezTo>
                    <a:pt x="670785" y="86769"/>
                    <a:pt x="658449" y="56613"/>
                    <a:pt x="636344" y="34333"/>
                  </a:cubicBezTo>
                  <a:cubicBezTo>
                    <a:pt x="614477" y="11615"/>
                    <a:pt x="584045" y="-834"/>
                    <a:pt x="552524" y="43"/>
                  </a:cubicBezTo>
                  <a:cubicBezTo>
                    <a:pt x="502994" y="3853"/>
                    <a:pt x="457274" y="30523"/>
                    <a:pt x="438224" y="76243"/>
                  </a:cubicBezTo>
                  <a:cubicBezTo>
                    <a:pt x="416707" y="32043"/>
                    <a:pt x="373001" y="2905"/>
                    <a:pt x="323924" y="43"/>
                  </a:cubicBezTo>
                  <a:cubicBezTo>
                    <a:pt x="259275" y="-538"/>
                    <a:pt x="206395" y="51399"/>
                    <a:pt x="205814" y="116048"/>
                  </a:cubicBezTo>
                  <a:cubicBezTo>
                    <a:pt x="205808" y="116750"/>
                    <a:pt x="205808" y="117451"/>
                    <a:pt x="205814" y="118153"/>
                  </a:cubicBezTo>
                  <a:cubicBezTo>
                    <a:pt x="125804" y="125773"/>
                    <a:pt x="64844" y="190543"/>
                    <a:pt x="68654" y="270553"/>
                  </a:cubicBezTo>
                  <a:cubicBezTo>
                    <a:pt x="68033" y="282115"/>
                    <a:pt x="69320" y="293700"/>
                    <a:pt x="72464" y="304843"/>
                  </a:cubicBezTo>
                  <a:cubicBezTo>
                    <a:pt x="26038" y="332973"/>
                    <a:pt x="-1629" y="383937"/>
                    <a:pt x="74" y="438193"/>
                  </a:cubicBezTo>
                  <a:cubicBezTo>
                    <a:pt x="-694" y="492224"/>
                    <a:pt x="26736" y="542754"/>
                    <a:pt x="72464" y="571544"/>
                  </a:cubicBezTo>
                  <a:cubicBezTo>
                    <a:pt x="69320" y="582687"/>
                    <a:pt x="68033" y="594272"/>
                    <a:pt x="68654" y="605833"/>
                  </a:cubicBezTo>
                  <a:cubicBezTo>
                    <a:pt x="68571" y="684274"/>
                    <a:pt x="127799" y="750082"/>
                    <a:pt x="205814" y="758233"/>
                  </a:cubicBezTo>
                  <a:cubicBezTo>
                    <a:pt x="205664" y="789617"/>
                    <a:pt x="218000" y="819774"/>
                    <a:pt x="240104" y="842054"/>
                  </a:cubicBezTo>
                  <a:cubicBezTo>
                    <a:pt x="261973" y="864773"/>
                    <a:pt x="292403" y="877221"/>
                    <a:pt x="323924" y="876344"/>
                  </a:cubicBezTo>
                  <a:cubicBezTo>
                    <a:pt x="369170" y="877543"/>
                    <a:pt x="412036" y="856110"/>
                    <a:pt x="438224" y="819194"/>
                  </a:cubicBezTo>
                  <a:cubicBezTo>
                    <a:pt x="464412" y="856110"/>
                    <a:pt x="507279" y="877543"/>
                    <a:pt x="552524" y="876344"/>
                  </a:cubicBezTo>
                  <a:cubicBezTo>
                    <a:pt x="617173" y="876924"/>
                    <a:pt x="670053" y="824988"/>
                    <a:pt x="670634" y="760339"/>
                  </a:cubicBezTo>
                  <a:cubicBezTo>
                    <a:pt x="670641" y="759637"/>
                    <a:pt x="670641" y="758935"/>
                    <a:pt x="670634" y="758233"/>
                  </a:cubicBezTo>
                  <a:cubicBezTo>
                    <a:pt x="750644" y="750614"/>
                    <a:pt x="811604" y="685844"/>
                    <a:pt x="807794" y="605833"/>
                  </a:cubicBezTo>
                  <a:cubicBezTo>
                    <a:pt x="808415" y="594272"/>
                    <a:pt x="807129" y="582687"/>
                    <a:pt x="803984" y="571544"/>
                  </a:cubicBezTo>
                  <a:cubicBezTo>
                    <a:pt x="849020" y="542110"/>
                    <a:pt x="876226" y="491994"/>
                    <a:pt x="876374" y="438193"/>
                  </a:cubicBezTo>
                  <a:close/>
                </a:path>
              </a:pathLst>
            </a:custGeom>
            <a:noFill/>
            <a:ln w="9525" cap="rnd">
              <a:solidFill>
                <a:srgbClr val="00000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232C5C48-3882-09F3-151F-45AEAA4003B9}"/>
                </a:ext>
              </a:extLst>
            </p:cNvPr>
            <p:cNvSpPr/>
            <p:nvPr/>
          </p:nvSpPr>
          <p:spPr>
            <a:xfrm>
              <a:off x="6095999" y="3067049"/>
              <a:ext cx="9525" cy="438150"/>
            </a:xfrm>
            <a:custGeom>
              <a:avLst/>
              <a:gdLst>
                <a:gd name="connsiteX0" fmla="*/ 0 w 9525"/>
                <a:gd name="connsiteY0" fmla="*/ 0 h 438150"/>
                <a:gd name="connsiteX1" fmla="*/ 0 w 9525"/>
                <a:gd name="connsiteY1" fmla="*/ 438150 h 438150"/>
              </a:gdLst>
              <a:ahLst/>
              <a:cxnLst>
                <a:cxn ang="0">
                  <a:pos x="connsiteX0" y="connsiteY0"/>
                </a:cxn>
                <a:cxn ang="0">
                  <a:pos x="connsiteX1" y="connsiteY1"/>
                </a:cxn>
              </a:cxnLst>
              <a:rect l="l" t="t" r="r" b="b"/>
              <a:pathLst>
                <a:path w="9525" h="438150">
                  <a:moveTo>
                    <a:pt x="0" y="0"/>
                  </a:moveTo>
                  <a:lnTo>
                    <a:pt x="0" y="438150"/>
                  </a:lnTo>
                </a:path>
              </a:pathLst>
            </a:custGeom>
            <a:noFill/>
            <a:ln w="9525" cap="rnd">
              <a:solidFill>
                <a:srgbClr val="00000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D56E92B4-FF39-E42F-5C2D-D7F5C484F598}"/>
                </a:ext>
              </a:extLst>
            </p:cNvPr>
            <p:cNvSpPr/>
            <p:nvPr/>
          </p:nvSpPr>
          <p:spPr>
            <a:xfrm>
              <a:off x="6095999" y="3657599"/>
              <a:ext cx="9525" cy="152400"/>
            </a:xfrm>
            <a:custGeom>
              <a:avLst/>
              <a:gdLst>
                <a:gd name="connsiteX0" fmla="*/ 0 w 9525"/>
                <a:gd name="connsiteY0" fmla="*/ 0 h 152400"/>
                <a:gd name="connsiteX1" fmla="*/ 0 w 9525"/>
                <a:gd name="connsiteY1" fmla="*/ 152400 h 152400"/>
              </a:gdLst>
              <a:ahLst/>
              <a:cxnLst>
                <a:cxn ang="0">
                  <a:pos x="connsiteX0" y="connsiteY0"/>
                </a:cxn>
                <a:cxn ang="0">
                  <a:pos x="connsiteX1" y="connsiteY1"/>
                </a:cxn>
              </a:cxnLst>
              <a:rect l="l" t="t" r="r" b="b"/>
              <a:pathLst>
                <a:path w="9525" h="152400">
                  <a:moveTo>
                    <a:pt x="0" y="0"/>
                  </a:moveTo>
                  <a:lnTo>
                    <a:pt x="0" y="152400"/>
                  </a:lnTo>
                </a:path>
              </a:pathLst>
            </a:custGeom>
            <a:noFill/>
            <a:ln w="9525" cap="rnd">
              <a:solidFill>
                <a:srgbClr val="000000"/>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A47BD5ED-0376-9BDE-C439-1B5D3E9826BE}"/>
                </a:ext>
              </a:extLst>
            </p:cNvPr>
            <p:cNvSpPr/>
            <p:nvPr/>
          </p:nvSpPr>
          <p:spPr>
            <a:xfrm>
              <a:off x="6240779" y="3188969"/>
              <a:ext cx="205740" cy="64766"/>
            </a:xfrm>
            <a:custGeom>
              <a:avLst/>
              <a:gdLst>
                <a:gd name="connsiteX0" fmla="*/ 205740 w 205740"/>
                <a:gd name="connsiteY0" fmla="*/ 0 h 64766"/>
                <a:gd name="connsiteX1" fmla="*/ 99060 w 205740"/>
                <a:gd name="connsiteY1" fmla="*/ 53340 h 64766"/>
                <a:gd name="connsiteX2" fmla="*/ 0 w 205740"/>
                <a:gd name="connsiteY2" fmla="*/ 53340 h 64766"/>
              </a:gdLst>
              <a:ahLst/>
              <a:cxnLst>
                <a:cxn ang="0">
                  <a:pos x="connsiteX0" y="connsiteY0"/>
                </a:cxn>
                <a:cxn ang="0">
                  <a:pos x="connsiteX1" y="connsiteY1"/>
                </a:cxn>
                <a:cxn ang="0">
                  <a:pos x="connsiteX2" y="connsiteY2"/>
                </a:cxn>
              </a:cxnLst>
              <a:rect l="l" t="t" r="r" b="b"/>
              <a:pathLst>
                <a:path w="205740" h="64766">
                  <a:moveTo>
                    <a:pt x="205740" y="0"/>
                  </a:moveTo>
                  <a:lnTo>
                    <a:pt x="99060" y="53340"/>
                  </a:lnTo>
                  <a:cubicBezTo>
                    <a:pt x="67797" y="68575"/>
                    <a:pt x="31263" y="68575"/>
                    <a:pt x="0" y="53340"/>
                  </a:cubicBezTo>
                </a:path>
              </a:pathLst>
            </a:custGeom>
            <a:noFill/>
            <a:ln w="9525" cap="rnd">
              <a:solidFill>
                <a:srgbClr val="000000"/>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D03D1BE2-8D6A-8C7E-E17A-B4771BCD7D1D}"/>
                </a:ext>
              </a:extLst>
            </p:cNvPr>
            <p:cNvSpPr/>
            <p:nvPr/>
          </p:nvSpPr>
          <p:spPr>
            <a:xfrm>
              <a:off x="6210299" y="3371849"/>
              <a:ext cx="95250" cy="95250"/>
            </a:xfrm>
            <a:custGeom>
              <a:avLst/>
              <a:gdLst>
                <a:gd name="connsiteX0" fmla="*/ 0 w 95250"/>
                <a:gd name="connsiteY0" fmla="*/ 95250 h 95250"/>
                <a:gd name="connsiteX1" fmla="*/ 95250 w 95250"/>
                <a:gd name="connsiteY1" fmla="*/ 0 h 95250"/>
              </a:gdLst>
              <a:ahLst/>
              <a:cxnLst>
                <a:cxn ang="0">
                  <a:pos x="connsiteX0" y="connsiteY0"/>
                </a:cxn>
                <a:cxn ang="0">
                  <a:pos x="connsiteX1" y="connsiteY1"/>
                </a:cxn>
              </a:cxnLst>
              <a:rect l="l" t="t" r="r" b="b"/>
              <a:pathLst>
                <a:path w="95250" h="95250">
                  <a:moveTo>
                    <a:pt x="0" y="95250"/>
                  </a:moveTo>
                  <a:cubicBezTo>
                    <a:pt x="12202" y="48618"/>
                    <a:pt x="48618" y="12202"/>
                    <a:pt x="95250" y="0"/>
                  </a:cubicBezTo>
                </a:path>
              </a:pathLst>
            </a:custGeom>
            <a:noFill/>
            <a:ln w="9525"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6638E749-B66C-C0F6-1E19-1181D499F20B}"/>
                </a:ext>
              </a:extLst>
            </p:cNvPr>
            <p:cNvSpPr/>
            <p:nvPr/>
          </p:nvSpPr>
          <p:spPr>
            <a:xfrm>
              <a:off x="6267449" y="3676649"/>
              <a:ext cx="60960" cy="72389"/>
            </a:xfrm>
            <a:custGeom>
              <a:avLst/>
              <a:gdLst>
                <a:gd name="connsiteX0" fmla="*/ 60960 w 60960"/>
                <a:gd name="connsiteY0" fmla="*/ 72390 h 72389"/>
                <a:gd name="connsiteX1" fmla="*/ 0 w 60960"/>
                <a:gd name="connsiteY1" fmla="*/ 0 h 72389"/>
              </a:gdLst>
              <a:ahLst/>
              <a:cxnLst>
                <a:cxn ang="0">
                  <a:pos x="connsiteX0" y="connsiteY0"/>
                </a:cxn>
                <a:cxn ang="0">
                  <a:pos x="connsiteX1" y="connsiteY1"/>
                </a:cxn>
              </a:cxnLst>
              <a:rect l="l" t="t" r="r" b="b"/>
              <a:pathLst>
                <a:path w="60960" h="72389">
                  <a:moveTo>
                    <a:pt x="60960" y="72390"/>
                  </a:moveTo>
                  <a:cubicBezTo>
                    <a:pt x="49530" y="34290"/>
                    <a:pt x="34290" y="7620"/>
                    <a:pt x="0" y="0"/>
                  </a:cubicBezTo>
                </a:path>
              </a:pathLst>
            </a:custGeom>
            <a:noFill/>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B771E8AA-E121-5B9B-5812-4F7FC5D9372C}"/>
                </a:ext>
              </a:extLst>
            </p:cNvPr>
            <p:cNvSpPr/>
            <p:nvPr/>
          </p:nvSpPr>
          <p:spPr>
            <a:xfrm>
              <a:off x="5924484" y="3600383"/>
              <a:ext cx="76265" cy="76266"/>
            </a:xfrm>
            <a:custGeom>
              <a:avLst/>
              <a:gdLst>
                <a:gd name="connsiteX0" fmla="*/ 38165 w 76265"/>
                <a:gd name="connsiteY0" fmla="*/ 76266 h 76266"/>
                <a:gd name="connsiteX1" fmla="*/ 76265 w 76265"/>
                <a:gd name="connsiteY1" fmla="*/ 38166 h 76266"/>
                <a:gd name="connsiteX2" fmla="*/ 38165 w 76265"/>
                <a:gd name="connsiteY2" fmla="*/ 66 h 76266"/>
                <a:gd name="connsiteX3" fmla="*/ 65 w 76265"/>
                <a:gd name="connsiteY3" fmla="*/ 33846 h 76266"/>
                <a:gd name="connsiteX4" fmla="*/ 65 w 76265"/>
                <a:gd name="connsiteY4" fmla="*/ 38166 h 76266"/>
                <a:gd name="connsiteX5" fmla="*/ 38165 w 76265"/>
                <a:gd name="connsiteY5" fmla="*/ 76266 h 7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65" h="76266">
                  <a:moveTo>
                    <a:pt x="38165" y="76266"/>
                  </a:moveTo>
                  <a:cubicBezTo>
                    <a:pt x="59207" y="76266"/>
                    <a:pt x="76265" y="59208"/>
                    <a:pt x="76265" y="38166"/>
                  </a:cubicBezTo>
                  <a:cubicBezTo>
                    <a:pt x="76265" y="17124"/>
                    <a:pt x="59207" y="66"/>
                    <a:pt x="38165" y="66"/>
                  </a:cubicBezTo>
                  <a:cubicBezTo>
                    <a:pt x="18316" y="-1127"/>
                    <a:pt x="1258" y="13996"/>
                    <a:pt x="65" y="33846"/>
                  </a:cubicBezTo>
                  <a:cubicBezTo>
                    <a:pt x="-22" y="35284"/>
                    <a:pt x="-22" y="36727"/>
                    <a:pt x="65" y="38166"/>
                  </a:cubicBezTo>
                  <a:cubicBezTo>
                    <a:pt x="65" y="59208"/>
                    <a:pt x="17123" y="76266"/>
                    <a:pt x="38165" y="76266"/>
                  </a:cubicBezTo>
                  <a:close/>
                </a:path>
              </a:pathLst>
            </a:custGeom>
            <a:noFill/>
            <a:ln w="9525" cap="rnd">
              <a:solidFill>
                <a:srgbClr val="00000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30B43B0B-A76B-E411-6A3C-D5165600F753}"/>
                </a:ext>
              </a:extLst>
            </p:cNvPr>
            <p:cNvSpPr/>
            <p:nvPr/>
          </p:nvSpPr>
          <p:spPr>
            <a:xfrm>
              <a:off x="6191249" y="3638549"/>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path>
              </a:pathLst>
            </a:custGeom>
            <a:noFill/>
            <a:ln w="9525" cap="rnd">
              <a:solidFill>
                <a:srgbClr val="000000"/>
              </a:solidFill>
              <a:prstDash val="solid"/>
              <a:round/>
            </a:ln>
          </p:spPr>
          <p:txBody>
            <a:bodyPr rtlCol="0" anchor="ctr"/>
            <a:lstStyle/>
            <a:p>
              <a:endParaRPr lang="en-US"/>
            </a:p>
          </p:txBody>
        </p:sp>
      </p:grpSp>
      <p:grpSp>
        <p:nvGrpSpPr>
          <p:cNvPr id="36" name="Graphic 34">
            <a:extLst>
              <a:ext uri="{FF2B5EF4-FFF2-40B4-BE49-F238E27FC236}">
                <a16:creationId xmlns:a16="http://schemas.microsoft.com/office/drawing/2014/main" id="{25737657-A851-7258-14CE-D2028A6C2593}"/>
              </a:ext>
            </a:extLst>
          </p:cNvPr>
          <p:cNvGrpSpPr/>
          <p:nvPr/>
        </p:nvGrpSpPr>
        <p:grpSpPr>
          <a:xfrm>
            <a:off x="379047" y="3672816"/>
            <a:ext cx="400127" cy="438234"/>
            <a:chOff x="5695949" y="2990849"/>
            <a:chExt cx="800100" cy="876300"/>
          </a:xfrm>
          <a:noFill/>
        </p:grpSpPr>
        <p:sp>
          <p:nvSpPr>
            <p:cNvPr id="37" name="Freeform: Shape 36">
              <a:extLst>
                <a:ext uri="{FF2B5EF4-FFF2-40B4-BE49-F238E27FC236}">
                  <a16:creationId xmlns:a16="http://schemas.microsoft.com/office/drawing/2014/main" id="{5F415590-6B73-1228-1343-E7411913E136}"/>
                </a:ext>
              </a:extLst>
            </p:cNvPr>
            <p:cNvSpPr/>
            <p:nvPr/>
          </p:nvSpPr>
          <p:spPr>
            <a:xfrm>
              <a:off x="5695949" y="3067049"/>
              <a:ext cx="800100" cy="800100"/>
            </a:xfrm>
            <a:custGeom>
              <a:avLst/>
              <a:gdLst>
                <a:gd name="connsiteX0" fmla="*/ 609600 w 800100"/>
                <a:gd name="connsiteY0" fmla="*/ 571500 h 800100"/>
                <a:gd name="connsiteX1" fmla="*/ 571500 w 800100"/>
                <a:gd name="connsiteY1" fmla="*/ 609600 h 800100"/>
                <a:gd name="connsiteX2" fmla="*/ 571500 w 800100"/>
                <a:gd name="connsiteY2" fmla="*/ 800100 h 800100"/>
                <a:gd name="connsiteX3" fmla="*/ 38100 w 800100"/>
                <a:gd name="connsiteY3" fmla="*/ 800100 h 800100"/>
                <a:gd name="connsiteX4" fmla="*/ 0 w 800100"/>
                <a:gd name="connsiteY4" fmla="*/ 762000 h 800100"/>
                <a:gd name="connsiteX5" fmla="*/ 0 w 800100"/>
                <a:gd name="connsiteY5" fmla="*/ 38100 h 800100"/>
                <a:gd name="connsiteX6" fmla="*/ 38100 w 800100"/>
                <a:gd name="connsiteY6" fmla="*/ 0 h 800100"/>
                <a:gd name="connsiteX7" fmla="*/ 762000 w 800100"/>
                <a:gd name="connsiteY7" fmla="*/ 0 h 800100"/>
                <a:gd name="connsiteX8" fmla="*/ 800100 w 800100"/>
                <a:gd name="connsiteY8" fmla="*/ 38100 h 800100"/>
                <a:gd name="connsiteX9" fmla="*/ 800100 w 800100"/>
                <a:gd name="connsiteY9" fmla="*/ 5715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 h="800100">
                  <a:moveTo>
                    <a:pt x="609600" y="571500"/>
                  </a:moveTo>
                  <a:cubicBezTo>
                    <a:pt x="588558" y="571500"/>
                    <a:pt x="571500" y="588558"/>
                    <a:pt x="571500" y="609600"/>
                  </a:cubicBezTo>
                  <a:lnTo>
                    <a:pt x="571500" y="800100"/>
                  </a:lnTo>
                  <a:lnTo>
                    <a:pt x="38100" y="800100"/>
                  </a:lnTo>
                  <a:cubicBezTo>
                    <a:pt x="17058" y="800100"/>
                    <a:pt x="0" y="783042"/>
                    <a:pt x="0" y="762000"/>
                  </a:cubicBezTo>
                  <a:lnTo>
                    <a:pt x="0" y="38100"/>
                  </a:lnTo>
                  <a:cubicBezTo>
                    <a:pt x="0" y="17058"/>
                    <a:pt x="17058" y="0"/>
                    <a:pt x="38100" y="0"/>
                  </a:cubicBezTo>
                  <a:lnTo>
                    <a:pt x="762000" y="0"/>
                  </a:lnTo>
                  <a:cubicBezTo>
                    <a:pt x="783042" y="0"/>
                    <a:pt x="800100" y="17058"/>
                    <a:pt x="800100" y="38100"/>
                  </a:cubicBezTo>
                  <a:lnTo>
                    <a:pt x="800100" y="571500"/>
                  </a:lnTo>
                  <a:close/>
                </a:path>
              </a:pathLst>
            </a:custGeom>
            <a:noFill/>
            <a:ln w="9525" cap="rnd">
              <a:solidFill>
                <a:srgbClr val="00000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998A91F6-FC19-64F3-F65A-D4CD09311F66}"/>
                </a:ext>
              </a:extLst>
            </p:cNvPr>
            <p:cNvSpPr/>
            <p:nvPr/>
          </p:nvSpPr>
          <p:spPr>
            <a:xfrm>
              <a:off x="6267449" y="3638549"/>
              <a:ext cx="228600" cy="228600"/>
            </a:xfrm>
            <a:custGeom>
              <a:avLst/>
              <a:gdLst>
                <a:gd name="connsiteX0" fmla="*/ 228600 w 228600"/>
                <a:gd name="connsiteY0" fmla="*/ 0 h 228600"/>
                <a:gd name="connsiteX1" fmla="*/ 0 w 228600"/>
                <a:gd name="connsiteY1" fmla="*/ 228600 h 228600"/>
              </a:gdLst>
              <a:ahLst/>
              <a:cxnLst>
                <a:cxn ang="0">
                  <a:pos x="connsiteX0" y="connsiteY0"/>
                </a:cxn>
                <a:cxn ang="0">
                  <a:pos x="connsiteX1" y="connsiteY1"/>
                </a:cxn>
              </a:cxnLst>
              <a:rect l="l" t="t" r="r" b="b"/>
              <a:pathLst>
                <a:path w="228600" h="228600">
                  <a:moveTo>
                    <a:pt x="228600" y="0"/>
                  </a:moveTo>
                  <a:lnTo>
                    <a:pt x="0" y="228600"/>
                  </a:lnTo>
                </a:path>
              </a:pathLst>
            </a:custGeom>
            <a:noFill/>
            <a:ln w="9525" cap="rnd">
              <a:solidFill>
                <a:srgbClr val="00000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1323572E-03B7-7F9D-73C9-DF2E2D692B19}"/>
                </a:ext>
              </a:extLst>
            </p:cNvPr>
            <p:cNvSpPr/>
            <p:nvPr/>
          </p:nvSpPr>
          <p:spPr>
            <a:xfrm>
              <a:off x="5810249" y="2990849"/>
              <a:ext cx="9525" cy="171450"/>
            </a:xfrm>
            <a:custGeom>
              <a:avLst/>
              <a:gdLst>
                <a:gd name="connsiteX0" fmla="*/ 0 w 9525"/>
                <a:gd name="connsiteY0" fmla="*/ 0 h 171450"/>
                <a:gd name="connsiteX1" fmla="*/ 0 w 9525"/>
                <a:gd name="connsiteY1" fmla="*/ 171450 h 171450"/>
              </a:gdLst>
              <a:ahLst/>
              <a:cxnLst>
                <a:cxn ang="0">
                  <a:pos x="connsiteX0" y="connsiteY0"/>
                </a:cxn>
                <a:cxn ang="0">
                  <a:pos x="connsiteX1" y="connsiteY1"/>
                </a:cxn>
              </a:cxnLst>
              <a:rect l="l" t="t" r="r" b="b"/>
              <a:pathLst>
                <a:path w="9525" h="171450">
                  <a:moveTo>
                    <a:pt x="0" y="0"/>
                  </a:moveTo>
                  <a:lnTo>
                    <a:pt x="0" y="171450"/>
                  </a:lnTo>
                </a:path>
              </a:pathLst>
            </a:custGeom>
            <a:noFill/>
            <a:ln w="9525" cap="rnd">
              <a:solidFill>
                <a:srgbClr val="00000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99E4185C-BF82-76B4-2A3D-61072B4ACEF7}"/>
                </a:ext>
              </a:extLst>
            </p:cNvPr>
            <p:cNvSpPr/>
            <p:nvPr/>
          </p:nvSpPr>
          <p:spPr>
            <a:xfrm>
              <a:off x="6000749" y="2990849"/>
              <a:ext cx="9525" cy="171450"/>
            </a:xfrm>
            <a:custGeom>
              <a:avLst/>
              <a:gdLst>
                <a:gd name="connsiteX0" fmla="*/ 0 w 9525"/>
                <a:gd name="connsiteY0" fmla="*/ 0 h 171450"/>
                <a:gd name="connsiteX1" fmla="*/ 0 w 9525"/>
                <a:gd name="connsiteY1" fmla="*/ 171450 h 171450"/>
              </a:gdLst>
              <a:ahLst/>
              <a:cxnLst>
                <a:cxn ang="0">
                  <a:pos x="connsiteX0" y="connsiteY0"/>
                </a:cxn>
                <a:cxn ang="0">
                  <a:pos x="connsiteX1" y="connsiteY1"/>
                </a:cxn>
              </a:cxnLst>
              <a:rect l="l" t="t" r="r" b="b"/>
              <a:pathLst>
                <a:path w="9525" h="171450">
                  <a:moveTo>
                    <a:pt x="0" y="0"/>
                  </a:moveTo>
                  <a:lnTo>
                    <a:pt x="0" y="171450"/>
                  </a:lnTo>
                </a:path>
              </a:pathLst>
            </a:custGeom>
            <a:noFill/>
            <a:ln w="9525" cap="rnd">
              <a:solidFill>
                <a:srgbClr val="00000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F29848F-C50A-71BA-1D41-8EBD6C10F038}"/>
                </a:ext>
              </a:extLst>
            </p:cNvPr>
            <p:cNvSpPr/>
            <p:nvPr/>
          </p:nvSpPr>
          <p:spPr>
            <a:xfrm>
              <a:off x="6191249" y="2990849"/>
              <a:ext cx="9525" cy="171450"/>
            </a:xfrm>
            <a:custGeom>
              <a:avLst/>
              <a:gdLst>
                <a:gd name="connsiteX0" fmla="*/ 0 w 9525"/>
                <a:gd name="connsiteY0" fmla="*/ 0 h 171450"/>
                <a:gd name="connsiteX1" fmla="*/ 0 w 9525"/>
                <a:gd name="connsiteY1" fmla="*/ 171450 h 171450"/>
              </a:gdLst>
              <a:ahLst/>
              <a:cxnLst>
                <a:cxn ang="0">
                  <a:pos x="connsiteX0" y="connsiteY0"/>
                </a:cxn>
                <a:cxn ang="0">
                  <a:pos x="connsiteX1" y="connsiteY1"/>
                </a:cxn>
              </a:cxnLst>
              <a:rect l="l" t="t" r="r" b="b"/>
              <a:pathLst>
                <a:path w="9525" h="171450">
                  <a:moveTo>
                    <a:pt x="0" y="0"/>
                  </a:moveTo>
                  <a:lnTo>
                    <a:pt x="0" y="171450"/>
                  </a:lnTo>
                </a:path>
              </a:pathLst>
            </a:custGeom>
            <a:noFill/>
            <a:ln w="9525" cap="rnd">
              <a:solidFill>
                <a:srgbClr val="000000"/>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711ECF05-922B-5ED6-8F0B-0816EC642BD0}"/>
                </a:ext>
              </a:extLst>
            </p:cNvPr>
            <p:cNvSpPr/>
            <p:nvPr/>
          </p:nvSpPr>
          <p:spPr>
            <a:xfrm>
              <a:off x="6381749" y="2990849"/>
              <a:ext cx="9525" cy="171450"/>
            </a:xfrm>
            <a:custGeom>
              <a:avLst/>
              <a:gdLst>
                <a:gd name="connsiteX0" fmla="*/ 0 w 9525"/>
                <a:gd name="connsiteY0" fmla="*/ 0 h 171450"/>
                <a:gd name="connsiteX1" fmla="*/ 0 w 9525"/>
                <a:gd name="connsiteY1" fmla="*/ 171450 h 171450"/>
              </a:gdLst>
              <a:ahLst/>
              <a:cxnLst>
                <a:cxn ang="0">
                  <a:pos x="connsiteX0" y="connsiteY0"/>
                </a:cxn>
                <a:cxn ang="0">
                  <a:pos x="connsiteX1" y="connsiteY1"/>
                </a:cxn>
              </a:cxnLst>
              <a:rect l="l" t="t" r="r" b="b"/>
              <a:pathLst>
                <a:path w="9525" h="171450">
                  <a:moveTo>
                    <a:pt x="0" y="0"/>
                  </a:moveTo>
                  <a:lnTo>
                    <a:pt x="0" y="171450"/>
                  </a:lnTo>
                </a:path>
              </a:pathLst>
            </a:custGeom>
            <a:noFill/>
            <a:ln w="9525" cap="rnd">
              <a:solidFill>
                <a:srgbClr val="000000"/>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A566DE9A-FFCB-A64D-C10A-C690C9CD5C51}"/>
                </a:ext>
              </a:extLst>
            </p:cNvPr>
            <p:cNvSpPr/>
            <p:nvPr/>
          </p:nvSpPr>
          <p:spPr>
            <a:xfrm>
              <a:off x="5829299" y="3257549"/>
              <a:ext cx="171450" cy="114300"/>
            </a:xfrm>
            <a:custGeom>
              <a:avLst/>
              <a:gdLst>
                <a:gd name="connsiteX0" fmla="*/ 171450 w 171450"/>
                <a:gd name="connsiteY0" fmla="*/ 0 h 114300"/>
                <a:gd name="connsiteX1" fmla="*/ 57150 w 171450"/>
                <a:gd name="connsiteY1" fmla="*/ 114300 h 114300"/>
                <a:gd name="connsiteX2" fmla="*/ 0 w 171450"/>
                <a:gd name="connsiteY2" fmla="*/ 57150 h 114300"/>
              </a:gdLst>
              <a:ahLst/>
              <a:cxnLst>
                <a:cxn ang="0">
                  <a:pos x="connsiteX0" y="connsiteY0"/>
                </a:cxn>
                <a:cxn ang="0">
                  <a:pos x="connsiteX1" y="connsiteY1"/>
                </a:cxn>
                <a:cxn ang="0">
                  <a:pos x="connsiteX2" y="connsiteY2"/>
                </a:cxn>
              </a:cxnLst>
              <a:rect l="l" t="t" r="r" b="b"/>
              <a:pathLst>
                <a:path w="171450" h="114300">
                  <a:moveTo>
                    <a:pt x="171450" y="0"/>
                  </a:moveTo>
                  <a:lnTo>
                    <a:pt x="57150" y="114300"/>
                  </a:lnTo>
                  <a:lnTo>
                    <a:pt x="0" y="57150"/>
                  </a:lnTo>
                </a:path>
              </a:pathLst>
            </a:custGeom>
            <a:noFill/>
            <a:ln w="9525" cap="rnd">
              <a:solidFill>
                <a:srgbClr val="000000"/>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331E5427-D8BB-537B-9144-CA38ECCE8AB3}"/>
                </a:ext>
              </a:extLst>
            </p:cNvPr>
            <p:cNvSpPr/>
            <p:nvPr/>
          </p:nvSpPr>
          <p:spPr>
            <a:xfrm>
              <a:off x="5829299" y="3467099"/>
              <a:ext cx="171450" cy="114300"/>
            </a:xfrm>
            <a:custGeom>
              <a:avLst/>
              <a:gdLst>
                <a:gd name="connsiteX0" fmla="*/ 171450 w 171450"/>
                <a:gd name="connsiteY0" fmla="*/ 0 h 114300"/>
                <a:gd name="connsiteX1" fmla="*/ 57150 w 171450"/>
                <a:gd name="connsiteY1" fmla="*/ 114300 h 114300"/>
                <a:gd name="connsiteX2" fmla="*/ 0 w 171450"/>
                <a:gd name="connsiteY2" fmla="*/ 57150 h 114300"/>
              </a:gdLst>
              <a:ahLst/>
              <a:cxnLst>
                <a:cxn ang="0">
                  <a:pos x="connsiteX0" y="connsiteY0"/>
                </a:cxn>
                <a:cxn ang="0">
                  <a:pos x="connsiteX1" y="connsiteY1"/>
                </a:cxn>
                <a:cxn ang="0">
                  <a:pos x="connsiteX2" y="connsiteY2"/>
                </a:cxn>
              </a:cxnLst>
              <a:rect l="l" t="t" r="r" b="b"/>
              <a:pathLst>
                <a:path w="171450" h="114300">
                  <a:moveTo>
                    <a:pt x="171450" y="0"/>
                  </a:moveTo>
                  <a:lnTo>
                    <a:pt x="57150" y="114300"/>
                  </a:lnTo>
                  <a:lnTo>
                    <a:pt x="0" y="57150"/>
                  </a:lnTo>
                </a:path>
              </a:pathLst>
            </a:custGeom>
            <a:noFill/>
            <a:ln w="9525" cap="rnd">
              <a:solidFill>
                <a:srgbClr val="000000"/>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CF36355A-D8AF-B179-CB74-A53C9916364E}"/>
                </a:ext>
              </a:extLst>
            </p:cNvPr>
            <p:cNvSpPr/>
            <p:nvPr/>
          </p:nvSpPr>
          <p:spPr>
            <a:xfrm>
              <a:off x="6076949" y="3333749"/>
              <a:ext cx="247650" cy="9525"/>
            </a:xfrm>
            <a:custGeom>
              <a:avLst/>
              <a:gdLst>
                <a:gd name="connsiteX0" fmla="*/ 0 w 247650"/>
                <a:gd name="connsiteY0" fmla="*/ 0 h 9525"/>
                <a:gd name="connsiteX1" fmla="*/ 247650 w 247650"/>
                <a:gd name="connsiteY1" fmla="*/ 0 h 9525"/>
              </a:gdLst>
              <a:ahLst/>
              <a:cxnLst>
                <a:cxn ang="0">
                  <a:pos x="connsiteX0" y="connsiteY0"/>
                </a:cxn>
                <a:cxn ang="0">
                  <a:pos x="connsiteX1" y="connsiteY1"/>
                </a:cxn>
              </a:cxnLst>
              <a:rect l="l" t="t" r="r" b="b"/>
              <a:pathLst>
                <a:path w="247650" h="9525">
                  <a:moveTo>
                    <a:pt x="0" y="0"/>
                  </a:moveTo>
                  <a:lnTo>
                    <a:pt x="247650" y="0"/>
                  </a:lnTo>
                </a:path>
              </a:pathLst>
            </a:custGeom>
            <a:noFill/>
            <a:ln w="9525" cap="rnd">
              <a:solidFill>
                <a:srgbClr val="000000"/>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C5B135EE-8FCF-68BC-2BAD-57632FAA5903}"/>
                </a:ext>
              </a:extLst>
            </p:cNvPr>
            <p:cNvSpPr/>
            <p:nvPr/>
          </p:nvSpPr>
          <p:spPr>
            <a:xfrm>
              <a:off x="6076949" y="3524249"/>
              <a:ext cx="247650" cy="9525"/>
            </a:xfrm>
            <a:custGeom>
              <a:avLst/>
              <a:gdLst>
                <a:gd name="connsiteX0" fmla="*/ 0 w 247650"/>
                <a:gd name="connsiteY0" fmla="*/ 0 h 9525"/>
                <a:gd name="connsiteX1" fmla="*/ 247650 w 247650"/>
                <a:gd name="connsiteY1" fmla="*/ 0 h 9525"/>
              </a:gdLst>
              <a:ahLst/>
              <a:cxnLst>
                <a:cxn ang="0">
                  <a:pos x="connsiteX0" y="connsiteY0"/>
                </a:cxn>
                <a:cxn ang="0">
                  <a:pos x="connsiteX1" y="connsiteY1"/>
                </a:cxn>
              </a:cxnLst>
              <a:rect l="l" t="t" r="r" b="b"/>
              <a:pathLst>
                <a:path w="247650" h="9525">
                  <a:moveTo>
                    <a:pt x="0" y="0"/>
                  </a:moveTo>
                  <a:lnTo>
                    <a:pt x="247650" y="0"/>
                  </a:lnTo>
                </a:path>
              </a:pathLst>
            </a:custGeom>
            <a:noFill/>
            <a:ln w="9525" cap="rnd">
              <a:solidFill>
                <a:srgbClr val="000000"/>
              </a:solidFill>
              <a:prstDash val="solid"/>
              <a:round/>
            </a:ln>
          </p:spPr>
          <p:txBody>
            <a:bodyPr rtlCol="0" anchor="ctr"/>
            <a:lstStyle/>
            <a:p>
              <a:endParaRPr lang="en-US"/>
            </a:p>
          </p:txBody>
        </p:sp>
      </p:grpSp>
      <p:grpSp>
        <p:nvGrpSpPr>
          <p:cNvPr id="49" name="Graphic 47">
            <a:extLst>
              <a:ext uri="{FF2B5EF4-FFF2-40B4-BE49-F238E27FC236}">
                <a16:creationId xmlns:a16="http://schemas.microsoft.com/office/drawing/2014/main" id="{B8DFD60C-9253-7EF5-355E-036A457700EA}"/>
              </a:ext>
            </a:extLst>
          </p:cNvPr>
          <p:cNvGrpSpPr/>
          <p:nvPr/>
        </p:nvGrpSpPr>
        <p:grpSpPr>
          <a:xfrm>
            <a:off x="361117" y="4475083"/>
            <a:ext cx="461567" cy="419606"/>
            <a:chOff x="5676899" y="3047999"/>
            <a:chExt cx="838200" cy="762000"/>
          </a:xfrm>
          <a:noFill/>
        </p:grpSpPr>
        <p:sp>
          <p:nvSpPr>
            <p:cNvPr id="50" name="Freeform: Shape 49">
              <a:extLst>
                <a:ext uri="{FF2B5EF4-FFF2-40B4-BE49-F238E27FC236}">
                  <a16:creationId xmlns:a16="http://schemas.microsoft.com/office/drawing/2014/main" id="{6056DDDC-58BB-9225-7535-4F2A4D3336D0}"/>
                </a:ext>
              </a:extLst>
            </p:cNvPr>
            <p:cNvSpPr/>
            <p:nvPr/>
          </p:nvSpPr>
          <p:spPr>
            <a:xfrm>
              <a:off x="5676899" y="3047999"/>
              <a:ext cx="838200" cy="228600"/>
            </a:xfrm>
            <a:custGeom>
              <a:avLst/>
              <a:gdLst>
                <a:gd name="connsiteX0" fmla="*/ 419100 w 838200"/>
                <a:gd name="connsiteY0" fmla="*/ 0 h 228600"/>
                <a:gd name="connsiteX1" fmla="*/ 6382 w 838200"/>
                <a:gd name="connsiteY1" fmla="*/ 127349 h 228600"/>
                <a:gd name="connsiteX2" fmla="*/ 0 w 838200"/>
                <a:gd name="connsiteY2" fmla="*/ 141542 h 228600"/>
                <a:gd name="connsiteX3" fmla="*/ 0 w 838200"/>
                <a:gd name="connsiteY3" fmla="*/ 209550 h 228600"/>
                <a:gd name="connsiteX4" fmla="*/ 19050 w 838200"/>
                <a:gd name="connsiteY4" fmla="*/ 228600 h 228600"/>
                <a:gd name="connsiteX5" fmla="*/ 819150 w 838200"/>
                <a:gd name="connsiteY5" fmla="*/ 228600 h 228600"/>
                <a:gd name="connsiteX6" fmla="*/ 838200 w 838200"/>
                <a:gd name="connsiteY6" fmla="*/ 209550 h 228600"/>
                <a:gd name="connsiteX7" fmla="*/ 838200 w 838200"/>
                <a:gd name="connsiteY7" fmla="*/ 141542 h 228600"/>
                <a:gd name="connsiteX8" fmla="*/ 831818 w 838200"/>
                <a:gd name="connsiteY8" fmla="*/ 127349 h 228600"/>
                <a:gd name="connsiteX9" fmla="*/ 419100 w 83820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228600">
                  <a:moveTo>
                    <a:pt x="419100" y="0"/>
                  </a:moveTo>
                  <a:cubicBezTo>
                    <a:pt x="164878" y="0"/>
                    <a:pt x="35338" y="101346"/>
                    <a:pt x="6382" y="127349"/>
                  </a:cubicBezTo>
                  <a:cubicBezTo>
                    <a:pt x="2331" y="130955"/>
                    <a:pt x="10" y="136118"/>
                    <a:pt x="0" y="141542"/>
                  </a:cubicBezTo>
                  <a:lnTo>
                    <a:pt x="0" y="209550"/>
                  </a:lnTo>
                  <a:cubicBezTo>
                    <a:pt x="0" y="220071"/>
                    <a:pt x="8529" y="228600"/>
                    <a:pt x="19050" y="228600"/>
                  </a:cubicBezTo>
                  <a:lnTo>
                    <a:pt x="819150" y="228600"/>
                  </a:lnTo>
                  <a:cubicBezTo>
                    <a:pt x="829671" y="228600"/>
                    <a:pt x="838200" y="220071"/>
                    <a:pt x="838200" y="209550"/>
                  </a:cubicBezTo>
                  <a:lnTo>
                    <a:pt x="838200" y="141542"/>
                  </a:lnTo>
                  <a:cubicBezTo>
                    <a:pt x="838190" y="136118"/>
                    <a:pt x="835868" y="130955"/>
                    <a:pt x="831818" y="127349"/>
                  </a:cubicBezTo>
                  <a:cubicBezTo>
                    <a:pt x="802862" y="101346"/>
                    <a:pt x="673322" y="0"/>
                    <a:pt x="419100" y="0"/>
                  </a:cubicBezTo>
                  <a:close/>
                </a:path>
              </a:pathLst>
            </a:custGeom>
            <a:noFill/>
            <a:ln w="9525" cap="rnd">
              <a:solidFill>
                <a:srgbClr val="000000"/>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3BB6293D-CDAB-143B-29F6-78794C0C4097}"/>
                </a:ext>
              </a:extLst>
            </p:cNvPr>
            <p:cNvSpPr/>
            <p:nvPr/>
          </p:nvSpPr>
          <p:spPr>
            <a:xfrm>
              <a:off x="5714999" y="3276599"/>
              <a:ext cx="9525" cy="533400"/>
            </a:xfrm>
            <a:custGeom>
              <a:avLst/>
              <a:gdLst>
                <a:gd name="connsiteX0" fmla="*/ 0 w 9525"/>
                <a:gd name="connsiteY0" fmla="*/ 0 h 533400"/>
                <a:gd name="connsiteX1" fmla="*/ 0 w 9525"/>
                <a:gd name="connsiteY1" fmla="*/ 533400 h 533400"/>
              </a:gdLst>
              <a:ahLst/>
              <a:cxnLst>
                <a:cxn ang="0">
                  <a:pos x="connsiteX0" y="connsiteY0"/>
                </a:cxn>
                <a:cxn ang="0">
                  <a:pos x="connsiteX1" y="connsiteY1"/>
                </a:cxn>
              </a:cxnLst>
              <a:rect l="l" t="t" r="r" b="b"/>
              <a:pathLst>
                <a:path w="9525" h="533400">
                  <a:moveTo>
                    <a:pt x="0" y="0"/>
                  </a:moveTo>
                  <a:lnTo>
                    <a:pt x="0" y="533400"/>
                  </a:lnTo>
                </a:path>
              </a:pathLst>
            </a:custGeom>
            <a:noFill/>
            <a:ln w="9525" cap="rnd">
              <a:solidFill>
                <a:srgbClr val="000000"/>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AC730F8E-6F2B-EACB-B053-010F3B2C8782}"/>
                </a:ext>
              </a:extLst>
            </p:cNvPr>
            <p:cNvSpPr/>
            <p:nvPr/>
          </p:nvSpPr>
          <p:spPr>
            <a:xfrm>
              <a:off x="6476999" y="3276599"/>
              <a:ext cx="9525" cy="533400"/>
            </a:xfrm>
            <a:custGeom>
              <a:avLst/>
              <a:gdLst>
                <a:gd name="connsiteX0" fmla="*/ 0 w 9525"/>
                <a:gd name="connsiteY0" fmla="*/ 0 h 533400"/>
                <a:gd name="connsiteX1" fmla="*/ 0 w 9525"/>
                <a:gd name="connsiteY1" fmla="*/ 533400 h 533400"/>
              </a:gdLst>
              <a:ahLst/>
              <a:cxnLst>
                <a:cxn ang="0">
                  <a:pos x="connsiteX0" y="connsiteY0"/>
                </a:cxn>
                <a:cxn ang="0">
                  <a:pos x="connsiteX1" y="connsiteY1"/>
                </a:cxn>
              </a:cxnLst>
              <a:rect l="l" t="t" r="r" b="b"/>
              <a:pathLst>
                <a:path w="9525" h="533400">
                  <a:moveTo>
                    <a:pt x="0" y="0"/>
                  </a:moveTo>
                  <a:lnTo>
                    <a:pt x="0" y="533400"/>
                  </a:lnTo>
                </a:path>
              </a:pathLst>
            </a:custGeom>
            <a:noFill/>
            <a:ln w="9525" cap="rnd">
              <a:solidFill>
                <a:srgbClr val="000000"/>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36565600-466E-71D7-2A29-F4BE70BE8BAF}"/>
                </a:ext>
              </a:extLst>
            </p:cNvPr>
            <p:cNvSpPr/>
            <p:nvPr/>
          </p:nvSpPr>
          <p:spPr>
            <a:xfrm>
              <a:off x="5829299" y="3581399"/>
              <a:ext cx="266700" cy="228600"/>
            </a:xfrm>
            <a:custGeom>
              <a:avLst/>
              <a:gdLst>
                <a:gd name="connsiteX0" fmla="*/ 19050 w 266700"/>
                <a:gd name="connsiteY0" fmla="*/ 0 h 228600"/>
                <a:gd name="connsiteX1" fmla="*/ 266700 w 266700"/>
                <a:gd name="connsiteY1" fmla="*/ 0 h 228600"/>
                <a:gd name="connsiteX2" fmla="*/ 266700 w 266700"/>
                <a:gd name="connsiteY2" fmla="*/ 228600 h 228600"/>
                <a:gd name="connsiteX3" fmla="*/ 19050 w 266700"/>
                <a:gd name="connsiteY3" fmla="*/ 228600 h 228600"/>
                <a:gd name="connsiteX4" fmla="*/ 0 w 266700"/>
                <a:gd name="connsiteY4" fmla="*/ 209550 h 228600"/>
                <a:gd name="connsiteX5" fmla="*/ 0 w 266700"/>
                <a:gd name="connsiteY5" fmla="*/ 19050 h 228600"/>
                <a:gd name="connsiteX6" fmla="*/ 19050 w 266700"/>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228600">
                  <a:moveTo>
                    <a:pt x="19050" y="0"/>
                  </a:moveTo>
                  <a:lnTo>
                    <a:pt x="266700" y="0"/>
                  </a:lnTo>
                  <a:lnTo>
                    <a:pt x="266700" y="228600"/>
                  </a:lnTo>
                  <a:lnTo>
                    <a:pt x="19050" y="228600"/>
                  </a:lnTo>
                  <a:cubicBezTo>
                    <a:pt x="8529" y="228600"/>
                    <a:pt x="0" y="220071"/>
                    <a:pt x="0" y="209550"/>
                  </a:cubicBez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16B0A2D8-4D15-71F0-C581-98666A8E0F28}"/>
                </a:ext>
              </a:extLst>
            </p:cNvPr>
            <p:cNvSpPr/>
            <p:nvPr/>
          </p:nvSpPr>
          <p:spPr>
            <a:xfrm>
              <a:off x="6095999" y="3581399"/>
              <a:ext cx="266700" cy="228600"/>
            </a:xfrm>
            <a:custGeom>
              <a:avLst/>
              <a:gdLst>
                <a:gd name="connsiteX0" fmla="*/ 0 w 266700"/>
                <a:gd name="connsiteY0" fmla="*/ 0 h 228600"/>
                <a:gd name="connsiteX1" fmla="*/ 247650 w 266700"/>
                <a:gd name="connsiteY1" fmla="*/ 0 h 228600"/>
                <a:gd name="connsiteX2" fmla="*/ 266700 w 266700"/>
                <a:gd name="connsiteY2" fmla="*/ 19050 h 228600"/>
                <a:gd name="connsiteX3" fmla="*/ 266700 w 266700"/>
                <a:gd name="connsiteY3" fmla="*/ 209550 h 228600"/>
                <a:gd name="connsiteX4" fmla="*/ 247650 w 266700"/>
                <a:gd name="connsiteY4" fmla="*/ 228600 h 228600"/>
                <a:gd name="connsiteX5" fmla="*/ 0 w 266700"/>
                <a:gd name="connsiteY5"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228600">
                  <a:moveTo>
                    <a:pt x="0" y="0"/>
                  </a:moveTo>
                  <a:lnTo>
                    <a:pt x="247650" y="0"/>
                  </a:lnTo>
                  <a:cubicBezTo>
                    <a:pt x="258171" y="0"/>
                    <a:pt x="266700" y="8529"/>
                    <a:pt x="266700" y="19050"/>
                  </a:cubicBezTo>
                  <a:lnTo>
                    <a:pt x="266700" y="209550"/>
                  </a:lnTo>
                  <a:cubicBezTo>
                    <a:pt x="266700" y="220071"/>
                    <a:pt x="258171" y="228600"/>
                    <a:pt x="247650" y="228600"/>
                  </a:cubicBezTo>
                  <a:lnTo>
                    <a:pt x="0" y="228600"/>
                  </a:lnTo>
                  <a:close/>
                </a:path>
              </a:pathLst>
            </a:custGeom>
            <a:noFill/>
            <a:ln w="9525" cap="rnd">
              <a:solidFill>
                <a:srgbClr val="000000"/>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161A8B02-44B3-4C83-254F-B4C9EE3B79F8}"/>
                </a:ext>
              </a:extLst>
            </p:cNvPr>
            <p:cNvSpPr/>
            <p:nvPr/>
          </p:nvSpPr>
          <p:spPr>
            <a:xfrm>
              <a:off x="5943599" y="3352799"/>
              <a:ext cx="266700" cy="228600"/>
            </a:xfrm>
            <a:custGeom>
              <a:avLst/>
              <a:gdLst>
                <a:gd name="connsiteX0" fmla="*/ 19050 w 266700"/>
                <a:gd name="connsiteY0" fmla="*/ 0 h 228600"/>
                <a:gd name="connsiteX1" fmla="*/ 247650 w 266700"/>
                <a:gd name="connsiteY1" fmla="*/ 0 h 228600"/>
                <a:gd name="connsiteX2" fmla="*/ 266700 w 266700"/>
                <a:gd name="connsiteY2" fmla="*/ 19050 h 228600"/>
                <a:gd name="connsiteX3" fmla="*/ 266700 w 266700"/>
                <a:gd name="connsiteY3" fmla="*/ 228600 h 228600"/>
                <a:gd name="connsiteX4" fmla="*/ 0 w 266700"/>
                <a:gd name="connsiteY4" fmla="*/ 228600 h 228600"/>
                <a:gd name="connsiteX5" fmla="*/ 0 w 266700"/>
                <a:gd name="connsiteY5" fmla="*/ 19050 h 228600"/>
                <a:gd name="connsiteX6" fmla="*/ 19050 w 266700"/>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228600">
                  <a:moveTo>
                    <a:pt x="19050" y="0"/>
                  </a:moveTo>
                  <a:lnTo>
                    <a:pt x="247650" y="0"/>
                  </a:lnTo>
                  <a:cubicBezTo>
                    <a:pt x="258171" y="0"/>
                    <a:pt x="266700" y="8529"/>
                    <a:pt x="266700" y="19050"/>
                  </a:cubicBezTo>
                  <a:lnTo>
                    <a:pt x="266700" y="228600"/>
                  </a:lnTo>
                  <a:lnTo>
                    <a:pt x="0" y="228600"/>
                  </a:lnTo>
                  <a:lnTo>
                    <a:pt x="0" y="19050"/>
                  </a:lnTo>
                  <a:cubicBezTo>
                    <a:pt x="0" y="8529"/>
                    <a:pt x="8529" y="0"/>
                    <a:pt x="19050" y="0"/>
                  </a:cubicBezTo>
                  <a:close/>
                </a:path>
              </a:pathLst>
            </a:custGeom>
            <a:noFill/>
            <a:ln w="9525" cap="rnd">
              <a:solidFill>
                <a:srgbClr val="000000"/>
              </a:solidFill>
              <a:prstDash val="solid"/>
              <a:round/>
            </a:ln>
          </p:spPr>
          <p:txBody>
            <a:bodyPr rtlCol="0" anchor="ctr"/>
            <a:lstStyle/>
            <a:p>
              <a:endParaRPr lang="en-US"/>
            </a:p>
          </p:txBody>
        </p:sp>
        <p:sp>
          <p:nvSpPr>
            <p:cNvPr id="56" name="Freeform: Shape 55">
              <a:extLst>
                <a:ext uri="{FF2B5EF4-FFF2-40B4-BE49-F238E27FC236}">
                  <a16:creationId xmlns:a16="http://schemas.microsoft.com/office/drawing/2014/main" id="{D74EC7B9-0CA5-05F0-90EC-B0A63455AB25}"/>
                </a:ext>
              </a:extLst>
            </p:cNvPr>
            <p:cNvSpPr/>
            <p:nvPr/>
          </p:nvSpPr>
          <p:spPr>
            <a:xfrm>
              <a:off x="6019799" y="3352799"/>
              <a:ext cx="114300" cy="114300"/>
            </a:xfrm>
            <a:custGeom>
              <a:avLst/>
              <a:gdLst>
                <a:gd name="connsiteX0" fmla="*/ 0 w 114300"/>
                <a:gd name="connsiteY0" fmla="*/ 0 h 114300"/>
                <a:gd name="connsiteX1" fmla="*/ 114300 w 114300"/>
                <a:gd name="connsiteY1" fmla="*/ 0 h 114300"/>
                <a:gd name="connsiteX2" fmla="*/ 114300 w 114300"/>
                <a:gd name="connsiteY2" fmla="*/ 114300 h 114300"/>
                <a:gd name="connsiteX3" fmla="*/ 0 w 1143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4300" h="114300">
                  <a:moveTo>
                    <a:pt x="0" y="0"/>
                  </a:moveTo>
                  <a:lnTo>
                    <a:pt x="114300" y="0"/>
                  </a:lnTo>
                  <a:lnTo>
                    <a:pt x="114300" y="114300"/>
                  </a:lnTo>
                  <a:lnTo>
                    <a:pt x="0" y="114300"/>
                  </a:lnTo>
                  <a:close/>
                </a:path>
              </a:pathLst>
            </a:custGeom>
            <a:noFill/>
            <a:ln w="9525" cap="rnd">
              <a:solidFill>
                <a:srgbClr val="000000"/>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B1BE2B2E-A915-D743-0C53-A41E3BA06AEB}"/>
                </a:ext>
              </a:extLst>
            </p:cNvPr>
            <p:cNvSpPr/>
            <p:nvPr/>
          </p:nvSpPr>
          <p:spPr>
            <a:xfrm>
              <a:off x="5905499" y="3581399"/>
              <a:ext cx="114300" cy="114300"/>
            </a:xfrm>
            <a:custGeom>
              <a:avLst/>
              <a:gdLst>
                <a:gd name="connsiteX0" fmla="*/ 0 w 114300"/>
                <a:gd name="connsiteY0" fmla="*/ 0 h 114300"/>
                <a:gd name="connsiteX1" fmla="*/ 114300 w 114300"/>
                <a:gd name="connsiteY1" fmla="*/ 0 h 114300"/>
                <a:gd name="connsiteX2" fmla="*/ 114300 w 114300"/>
                <a:gd name="connsiteY2" fmla="*/ 95250 h 114300"/>
                <a:gd name="connsiteX3" fmla="*/ 95250 w 114300"/>
                <a:gd name="connsiteY3" fmla="*/ 114300 h 114300"/>
                <a:gd name="connsiteX4" fmla="*/ 19050 w 114300"/>
                <a:gd name="connsiteY4" fmla="*/ 114300 h 114300"/>
                <a:gd name="connsiteX5" fmla="*/ 0 w 114300"/>
                <a:gd name="connsiteY5"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4300">
                  <a:moveTo>
                    <a:pt x="0" y="0"/>
                  </a:moveTo>
                  <a:lnTo>
                    <a:pt x="114300" y="0"/>
                  </a:lnTo>
                  <a:lnTo>
                    <a:pt x="114300" y="95250"/>
                  </a:lnTo>
                  <a:cubicBezTo>
                    <a:pt x="114300" y="105771"/>
                    <a:pt x="105771" y="114300"/>
                    <a:pt x="95250" y="114300"/>
                  </a:cubicBezTo>
                  <a:lnTo>
                    <a:pt x="19050" y="114300"/>
                  </a:lnTo>
                  <a:cubicBezTo>
                    <a:pt x="8529" y="114300"/>
                    <a:pt x="0" y="105771"/>
                    <a:pt x="0" y="95250"/>
                  </a:cubicBezTo>
                  <a:close/>
                </a:path>
              </a:pathLst>
            </a:custGeom>
            <a:noFill/>
            <a:ln w="9525" cap="rnd">
              <a:solidFill>
                <a:srgbClr val="000000"/>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E08B20D2-F75C-56C6-D094-FCC2EAC2F8E9}"/>
                </a:ext>
              </a:extLst>
            </p:cNvPr>
            <p:cNvSpPr/>
            <p:nvPr/>
          </p:nvSpPr>
          <p:spPr>
            <a:xfrm>
              <a:off x="6172199" y="3581399"/>
              <a:ext cx="114300" cy="114300"/>
            </a:xfrm>
            <a:custGeom>
              <a:avLst/>
              <a:gdLst>
                <a:gd name="connsiteX0" fmla="*/ 0 w 114300"/>
                <a:gd name="connsiteY0" fmla="*/ 0 h 114300"/>
                <a:gd name="connsiteX1" fmla="*/ 114300 w 114300"/>
                <a:gd name="connsiteY1" fmla="*/ 0 h 114300"/>
                <a:gd name="connsiteX2" fmla="*/ 114300 w 114300"/>
                <a:gd name="connsiteY2" fmla="*/ 95250 h 114300"/>
                <a:gd name="connsiteX3" fmla="*/ 95250 w 114300"/>
                <a:gd name="connsiteY3" fmla="*/ 114300 h 114300"/>
                <a:gd name="connsiteX4" fmla="*/ 19050 w 114300"/>
                <a:gd name="connsiteY4" fmla="*/ 114300 h 114300"/>
                <a:gd name="connsiteX5" fmla="*/ 0 w 114300"/>
                <a:gd name="connsiteY5"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4300">
                  <a:moveTo>
                    <a:pt x="0" y="0"/>
                  </a:moveTo>
                  <a:lnTo>
                    <a:pt x="114300" y="0"/>
                  </a:lnTo>
                  <a:lnTo>
                    <a:pt x="114300" y="95250"/>
                  </a:lnTo>
                  <a:cubicBezTo>
                    <a:pt x="114300" y="105771"/>
                    <a:pt x="105771" y="114300"/>
                    <a:pt x="95250" y="114300"/>
                  </a:cubicBezTo>
                  <a:lnTo>
                    <a:pt x="19050" y="114300"/>
                  </a:lnTo>
                  <a:cubicBezTo>
                    <a:pt x="8529" y="114300"/>
                    <a:pt x="0" y="105771"/>
                    <a:pt x="0" y="95250"/>
                  </a:cubicBezTo>
                  <a:close/>
                </a:path>
              </a:pathLst>
            </a:custGeom>
            <a:noFill/>
            <a:ln w="9525" cap="rnd">
              <a:solidFill>
                <a:srgbClr val="000000"/>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0E8CA56D-F01E-31F0-73F4-E22BC5710324}"/>
                </a:ext>
              </a:extLst>
            </p:cNvPr>
            <p:cNvSpPr/>
            <p:nvPr/>
          </p:nvSpPr>
          <p:spPr>
            <a:xfrm>
              <a:off x="6029324" y="3162299"/>
              <a:ext cx="133350" cy="9525"/>
            </a:xfrm>
            <a:custGeom>
              <a:avLst/>
              <a:gdLst>
                <a:gd name="connsiteX0" fmla="*/ 0 w 133350"/>
                <a:gd name="connsiteY0" fmla="*/ 0 h 9525"/>
                <a:gd name="connsiteX1" fmla="*/ 133350 w 133350"/>
                <a:gd name="connsiteY1" fmla="*/ 0 h 9525"/>
              </a:gdLst>
              <a:ahLst/>
              <a:cxnLst>
                <a:cxn ang="0">
                  <a:pos x="connsiteX0" y="connsiteY0"/>
                </a:cxn>
                <a:cxn ang="0">
                  <a:pos x="connsiteX1" y="connsiteY1"/>
                </a:cxn>
              </a:cxnLst>
              <a:rect l="l" t="t" r="r" b="b"/>
              <a:pathLst>
                <a:path w="133350" h="9525">
                  <a:moveTo>
                    <a:pt x="0" y="0"/>
                  </a:moveTo>
                  <a:lnTo>
                    <a:pt x="133350" y="0"/>
                  </a:lnTo>
                </a:path>
              </a:pathLst>
            </a:custGeom>
            <a:noFill/>
            <a:ln w="9525" cap="rnd">
              <a:solidFill>
                <a:srgbClr val="000000"/>
              </a:solidFill>
              <a:prstDash val="solid"/>
              <a:round/>
            </a:ln>
          </p:spPr>
          <p:txBody>
            <a:bodyPr rtlCol="0" anchor="ctr"/>
            <a:lstStyle/>
            <a:p>
              <a:endParaRPr lang="en-US"/>
            </a:p>
          </p:txBody>
        </p:sp>
      </p:grpSp>
      <p:sp>
        <p:nvSpPr>
          <p:cNvPr id="7" name="Slide Number Placeholder 6">
            <a:extLst>
              <a:ext uri="{FF2B5EF4-FFF2-40B4-BE49-F238E27FC236}">
                <a16:creationId xmlns:a16="http://schemas.microsoft.com/office/drawing/2014/main" id="{EE8A4148-77AB-0935-7F13-7B9E6C3E78E0}"/>
              </a:ext>
            </a:extLst>
          </p:cNvPr>
          <p:cNvSpPr>
            <a:spLocks noGrp="1"/>
          </p:cNvSpPr>
          <p:nvPr>
            <p:ph type="sldNum" sz="quarter" idx="10"/>
          </p:nvPr>
        </p:nvSpPr>
        <p:spPr/>
        <p:txBody>
          <a:bodyPr/>
          <a:lstStyle/>
          <a:p>
            <a:fld id="{4034BEE3-566C-4068-A777-C3A4762E861B}" type="slidenum">
              <a:rPr lang="en-GB" smtClean="0"/>
              <a:pPr/>
              <a:t>12</a:t>
            </a:fld>
            <a:endParaRPr lang="en-GB"/>
          </a:p>
        </p:txBody>
      </p:sp>
    </p:spTree>
    <p:extLst>
      <p:ext uri="{BB962C8B-B14F-4D97-AF65-F5344CB8AC3E}">
        <p14:creationId xmlns:p14="http://schemas.microsoft.com/office/powerpoint/2010/main" val="23885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519344-6C61-366C-13BC-8A99B80FBD30}"/>
              </a:ext>
            </a:extLst>
          </p:cNvPr>
          <p:cNvGrpSpPr/>
          <p:nvPr/>
        </p:nvGrpSpPr>
        <p:grpSpPr>
          <a:xfrm>
            <a:off x="0" y="0"/>
            <a:ext cx="12192000" cy="6858000"/>
            <a:chOff x="0" y="0"/>
            <a:chExt cx="12192000" cy="6858000"/>
          </a:xfrm>
        </p:grpSpPr>
        <p:pic>
          <p:nvPicPr>
            <p:cNvPr id="3" name="Picture 2" descr="A person looking at clothes in a closet&#10;&#10;Description automatically generated">
              <a:extLst>
                <a:ext uri="{FF2B5EF4-FFF2-40B4-BE49-F238E27FC236}">
                  <a16:creationId xmlns:a16="http://schemas.microsoft.com/office/drawing/2014/main" id="{A0503B2F-242F-8486-DC1D-8058751BD7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391DD411-D398-5F40-0A8F-02FAAE82328E}"/>
                </a:ext>
              </a:extLst>
            </p:cNvPr>
            <p:cNvSpPr/>
            <p:nvPr/>
          </p:nvSpPr>
          <p:spPr bwMode="ltGray">
            <a:xfrm>
              <a:off x="0" y="0"/>
              <a:ext cx="11164186" cy="6858000"/>
            </a:xfrm>
            <a:prstGeom prst="rect">
              <a:avLst/>
            </a:prstGeom>
            <a:gradFill>
              <a:gsLst>
                <a:gs pos="0">
                  <a:srgbClr val="000000">
                    <a:alpha val="79000"/>
                  </a:srgbClr>
                </a:gs>
                <a:gs pos="100000">
                  <a:srgbClr val="000000">
                    <a:alpha val="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6" name="Text Placeholder 5">
            <a:extLst>
              <a:ext uri="{FF2B5EF4-FFF2-40B4-BE49-F238E27FC236}">
                <a16:creationId xmlns:a16="http://schemas.microsoft.com/office/drawing/2014/main" id="{D1746ADA-D284-D9FD-B19A-A365B4B177F2}"/>
              </a:ext>
            </a:extLst>
          </p:cNvPr>
          <p:cNvSpPr>
            <a:spLocks noGrp="1"/>
          </p:cNvSpPr>
          <p:nvPr>
            <p:ph type="body" sz="quarter" idx="15"/>
          </p:nvPr>
        </p:nvSpPr>
        <p:spPr/>
        <p:txBody>
          <a:bodyPr/>
          <a:lstStyle/>
          <a:p>
            <a:r>
              <a:rPr lang="en-US"/>
              <a:t>Marketing considerations</a:t>
            </a:r>
          </a:p>
        </p:txBody>
      </p:sp>
      <p:sp>
        <p:nvSpPr>
          <p:cNvPr id="7" name="Text Placeholder 6">
            <a:extLst>
              <a:ext uri="{FF2B5EF4-FFF2-40B4-BE49-F238E27FC236}">
                <a16:creationId xmlns:a16="http://schemas.microsoft.com/office/drawing/2014/main" id="{ACC340AE-BA2A-5407-FCB4-C882CE9D5718}"/>
              </a:ext>
            </a:extLst>
          </p:cNvPr>
          <p:cNvSpPr>
            <a:spLocks noGrp="1"/>
          </p:cNvSpPr>
          <p:nvPr>
            <p:ph type="body" sz="quarter" idx="16"/>
          </p:nvPr>
        </p:nvSpPr>
        <p:spPr/>
        <p:txBody>
          <a:bodyPr/>
          <a:lstStyle/>
          <a:p>
            <a:r>
              <a:rPr lang="en-US"/>
              <a:t>2</a:t>
            </a:r>
          </a:p>
        </p:txBody>
      </p:sp>
    </p:spTree>
    <p:extLst>
      <p:ext uri="{BB962C8B-B14F-4D97-AF65-F5344CB8AC3E}">
        <p14:creationId xmlns:p14="http://schemas.microsoft.com/office/powerpoint/2010/main" val="30998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37FE-14CE-71D8-FECA-4FD59900DAD8}"/>
              </a:ext>
            </a:extLst>
          </p:cNvPr>
          <p:cNvSpPr>
            <a:spLocks noGrp="1"/>
          </p:cNvSpPr>
          <p:nvPr>
            <p:ph type="title"/>
          </p:nvPr>
        </p:nvSpPr>
        <p:spPr/>
        <p:txBody>
          <a:bodyPr/>
          <a:lstStyle/>
          <a:p>
            <a:r>
              <a:rPr lang="en-US"/>
              <a:t>‘Body positivity’ has been a key initiative across many sectors, including apparel</a:t>
            </a:r>
          </a:p>
        </p:txBody>
      </p:sp>
      <p:sp>
        <p:nvSpPr>
          <p:cNvPr id="4" name="Footer Placeholder 3">
            <a:extLst>
              <a:ext uri="{FF2B5EF4-FFF2-40B4-BE49-F238E27FC236}">
                <a16:creationId xmlns:a16="http://schemas.microsoft.com/office/drawing/2014/main" id="{07E6B432-32B1-AF4B-C7C9-BD1F2334532A}"/>
              </a:ext>
            </a:extLst>
          </p:cNvPr>
          <p:cNvSpPr>
            <a:spLocks noGrp="1"/>
          </p:cNvSpPr>
          <p:nvPr>
            <p:ph type="ftr" sz="quarter" idx="11"/>
          </p:nvPr>
        </p:nvSpPr>
        <p:spPr/>
        <p:txBody>
          <a:bodyPr/>
          <a:lstStyle/>
          <a:p>
            <a:r>
              <a:rPr lang="en-GB"/>
              <a:t>Source: Kantar, Dove, Summersalt, Knix, Girlfriend Collective, Lululemon, Aerie, ASOS</a:t>
            </a:r>
          </a:p>
        </p:txBody>
      </p:sp>
      <p:sp>
        <p:nvSpPr>
          <p:cNvPr id="5" name="Text Placeholder 4">
            <a:extLst>
              <a:ext uri="{FF2B5EF4-FFF2-40B4-BE49-F238E27FC236}">
                <a16:creationId xmlns:a16="http://schemas.microsoft.com/office/drawing/2014/main" id="{D4200A13-6E18-C8CE-BCEA-4510DB74F3A7}"/>
              </a:ext>
            </a:extLst>
          </p:cNvPr>
          <p:cNvSpPr>
            <a:spLocks noGrp="1"/>
          </p:cNvSpPr>
          <p:nvPr>
            <p:ph type="body" sz="quarter" idx="12"/>
          </p:nvPr>
        </p:nvSpPr>
        <p:spPr/>
        <p:txBody>
          <a:bodyPr/>
          <a:lstStyle/>
          <a:p>
            <a:r>
              <a:rPr lang="en-US" sz="1600" b="1"/>
              <a:t>Dove: The original body-positivity brand</a:t>
            </a:r>
          </a:p>
        </p:txBody>
      </p:sp>
      <p:pic>
        <p:nvPicPr>
          <p:cNvPr id="19" name="Content Placeholder 18" descr="A group of women posing for a picture&#10;&#10;Description automatically generated">
            <a:extLst>
              <a:ext uri="{FF2B5EF4-FFF2-40B4-BE49-F238E27FC236}">
                <a16:creationId xmlns:a16="http://schemas.microsoft.com/office/drawing/2014/main" id="{914E996F-BC25-686E-B32D-1151EF6FD469}"/>
              </a:ext>
            </a:extLst>
          </p:cNvPr>
          <p:cNvPicPr>
            <a:picLocks noGrp="1" noChangeAspect="1"/>
          </p:cNvPicPr>
          <p:nvPr>
            <p:ph sz="quarter" idx="13"/>
          </p:nvPr>
        </p:nvPicPr>
        <p:blipFill>
          <a:blip r:embed="rId2"/>
          <a:stretch>
            <a:fillRect/>
          </a:stretch>
        </p:blipFill>
        <p:spPr>
          <a:xfrm>
            <a:off x="360364" y="2390485"/>
            <a:ext cx="3671636" cy="2023989"/>
          </a:xfrm>
        </p:spPr>
      </p:pic>
      <p:sp>
        <p:nvSpPr>
          <p:cNvPr id="6" name="Text Placeholder 5">
            <a:extLst>
              <a:ext uri="{FF2B5EF4-FFF2-40B4-BE49-F238E27FC236}">
                <a16:creationId xmlns:a16="http://schemas.microsoft.com/office/drawing/2014/main" id="{B65E8601-479B-0ECC-37C0-139C8D7E07EB}"/>
              </a:ext>
            </a:extLst>
          </p:cNvPr>
          <p:cNvSpPr>
            <a:spLocks noGrp="1"/>
          </p:cNvSpPr>
          <p:nvPr>
            <p:ph type="body" sz="quarter" idx="14"/>
          </p:nvPr>
        </p:nvSpPr>
        <p:spPr/>
        <p:txBody>
          <a:bodyPr/>
          <a:lstStyle/>
          <a:p>
            <a:r>
              <a:rPr lang="en-US" sz="1600" b="1"/>
              <a:t>Direct-to-consumer brands</a:t>
            </a:r>
          </a:p>
        </p:txBody>
      </p:sp>
      <p:pic>
        <p:nvPicPr>
          <p:cNvPr id="23" name="Content Placeholder 22" descr="A group of women posing for a picture&#10;&#10;Description automatically generated">
            <a:extLst>
              <a:ext uri="{FF2B5EF4-FFF2-40B4-BE49-F238E27FC236}">
                <a16:creationId xmlns:a16="http://schemas.microsoft.com/office/drawing/2014/main" id="{663E3068-B846-36A4-CAB5-D17C5FA6062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4267201" y="2384225"/>
            <a:ext cx="2152937" cy="1435291"/>
          </a:xfrm>
        </p:spPr>
      </p:pic>
      <p:sp>
        <p:nvSpPr>
          <p:cNvPr id="15" name="Text Placeholder 14">
            <a:extLst>
              <a:ext uri="{FF2B5EF4-FFF2-40B4-BE49-F238E27FC236}">
                <a16:creationId xmlns:a16="http://schemas.microsoft.com/office/drawing/2014/main" id="{38F5B3D2-DE08-8351-778E-9088C59CE611}"/>
              </a:ext>
            </a:extLst>
          </p:cNvPr>
          <p:cNvSpPr>
            <a:spLocks noGrp="1"/>
          </p:cNvSpPr>
          <p:nvPr>
            <p:ph type="body" sz="quarter" idx="16"/>
          </p:nvPr>
        </p:nvSpPr>
        <p:spPr/>
        <p:txBody>
          <a:bodyPr/>
          <a:lstStyle/>
          <a:p>
            <a:r>
              <a:rPr lang="en-US" sz="1600" b="1"/>
              <a:t>Mainstream brands</a:t>
            </a:r>
          </a:p>
        </p:txBody>
      </p:sp>
      <p:sp>
        <p:nvSpPr>
          <p:cNvPr id="17" name="Text Placeholder 16">
            <a:extLst>
              <a:ext uri="{FF2B5EF4-FFF2-40B4-BE49-F238E27FC236}">
                <a16:creationId xmlns:a16="http://schemas.microsoft.com/office/drawing/2014/main" id="{2483B030-4C82-70D8-E4B6-BBCB01430BE4}"/>
              </a:ext>
            </a:extLst>
          </p:cNvPr>
          <p:cNvSpPr>
            <a:spLocks noGrp="1"/>
          </p:cNvSpPr>
          <p:nvPr>
            <p:ph type="body" sz="quarter" idx="18"/>
          </p:nvPr>
        </p:nvSpPr>
        <p:spPr/>
        <p:txBody>
          <a:bodyPr/>
          <a:lstStyle/>
          <a:p>
            <a:r>
              <a:rPr lang="en-US" sz="1800"/>
              <a:t>Expanded sizing is reflected in marketing strategies</a:t>
            </a:r>
          </a:p>
        </p:txBody>
      </p:sp>
      <p:cxnSp>
        <p:nvCxnSpPr>
          <p:cNvPr id="21" name="Straight Connector 20">
            <a:extLst>
              <a:ext uri="{FF2B5EF4-FFF2-40B4-BE49-F238E27FC236}">
                <a16:creationId xmlns:a16="http://schemas.microsoft.com/office/drawing/2014/main" id="{5DB3E016-D5F0-AA2F-5821-B539A389FB46}"/>
              </a:ext>
            </a:extLst>
          </p:cNvPr>
          <p:cNvCxnSpPr/>
          <p:nvPr/>
        </p:nvCxnSpPr>
        <p:spPr>
          <a:xfrm>
            <a:off x="4207119" y="1708150"/>
            <a:ext cx="0" cy="401161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0403E1-1C6E-3E20-73BB-3BD6E24037C0}"/>
              </a:ext>
            </a:extLst>
          </p:cNvPr>
          <p:cNvGrpSpPr/>
          <p:nvPr/>
        </p:nvGrpSpPr>
        <p:grpSpPr>
          <a:xfrm>
            <a:off x="4267201" y="3877284"/>
            <a:ext cx="2151861" cy="1435291"/>
            <a:chOff x="1109867" y="4203699"/>
            <a:chExt cx="3097252" cy="2065867"/>
          </a:xfrm>
        </p:grpSpPr>
        <p:pic>
          <p:nvPicPr>
            <p:cNvPr id="27" name="Picture 26" descr="A group of women posing for a photo&#10;&#10;Description automatically generated">
              <a:extLst>
                <a:ext uri="{FF2B5EF4-FFF2-40B4-BE49-F238E27FC236}">
                  <a16:creationId xmlns:a16="http://schemas.microsoft.com/office/drawing/2014/main" id="{F6329168-D303-1CB3-F32C-79CECC0C4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9867" y="4203699"/>
              <a:ext cx="3097252" cy="2065867"/>
            </a:xfrm>
            <a:prstGeom prst="rect">
              <a:avLst/>
            </a:prstGeom>
          </p:spPr>
        </p:pic>
        <p:pic>
          <p:nvPicPr>
            <p:cNvPr id="29" name="Picture 28" descr="A black text on a white background&#10;&#10;Description automatically generated">
              <a:extLst>
                <a:ext uri="{FF2B5EF4-FFF2-40B4-BE49-F238E27FC236}">
                  <a16:creationId xmlns:a16="http://schemas.microsoft.com/office/drawing/2014/main" id="{EEA848DD-02D1-1DF5-F1E1-49C5180DE92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30845" y="5954318"/>
              <a:ext cx="600351" cy="249224"/>
            </a:xfrm>
            <a:prstGeom prst="rect">
              <a:avLst/>
            </a:prstGeom>
          </p:spPr>
        </p:pic>
      </p:grpSp>
      <p:pic>
        <p:nvPicPr>
          <p:cNvPr id="33" name="Content Placeholder 24" descr="A group of women in swimsuits&#10;&#10;Description automatically generated">
            <a:extLst>
              <a:ext uri="{FF2B5EF4-FFF2-40B4-BE49-F238E27FC236}">
                <a16:creationId xmlns:a16="http://schemas.microsoft.com/office/drawing/2014/main" id="{90E77910-360F-9C5F-E8CB-DF065D0D1C4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07686" y="2905825"/>
            <a:ext cx="1942917" cy="1942917"/>
          </a:xfrm>
          <a:prstGeom prst="rect">
            <a:avLst/>
          </a:prstGeom>
        </p:spPr>
      </p:pic>
      <p:cxnSp>
        <p:nvCxnSpPr>
          <p:cNvPr id="34" name="Straight Connector 33">
            <a:extLst>
              <a:ext uri="{FF2B5EF4-FFF2-40B4-BE49-F238E27FC236}">
                <a16:creationId xmlns:a16="http://schemas.microsoft.com/office/drawing/2014/main" id="{78EA2C51-876B-192B-ABE4-160DB943891D}"/>
              </a:ext>
            </a:extLst>
          </p:cNvPr>
          <p:cNvCxnSpPr/>
          <p:nvPr/>
        </p:nvCxnSpPr>
        <p:spPr>
          <a:xfrm>
            <a:off x="8101786" y="1708150"/>
            <a:ext cx="0" cy="401161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5" name="Content Placeholder 44" descr="A collage of women in different garments&#10;&#10;Description automatically generated">
            <a:extLst>
              <a:ext uri="{FF2B5EF4-FFF2-40B4-BE49-F238E27FC236}">
                <a16:creationId xmlns:a16="http://schemas.microsoft.com/office/drawing/2014/main" id="{3BD73F0F-D911-F1FD-3504-9345AC7BE171}"/>
              </a:ext>
            </a:extLst>
          </p:cNvPr>
          <p:cNvPicPr>
            <a:picLocks noGrp="1" noChangeAspect="1"/>
          </p:cNvPicPr>
          <p:nvPr>
            <p:ph sz="quarter" idx="17"/>
          </p:nvPr>
        </p:nvPicPr>
        <p:blipFill>
          <a:blip r:embed="rId7" cstate="print">
            <a:extLst>
              <a:ext uri="{28A0092B-C50C-407E-A947-70E740481C1C}">
                <a14:useLocalDpi xmlns:a14="http://schemas.microsoft.com/office/drawing/2010/main"/>
              </a:ext>
            </a:extLst>
          </a:blip>
          <a:stretch>
            <a:fillRect/>
          </a:stretch>
        </p:blipFill>
        <p:spPr>
          <a:xfrm>
            <a:off x="10421457" y="2384225"/>
            <a:ext cx="1381876" cy="2337363"/>
          </a:xfrm>
        </p:spPr>
      </p:pic>
      <p:pic>
        <p:nvPicPr>
          <p:cNvPr id="47" name="Picture 46" descr="A person in a black dress&#10;&#10;Description automatically generated">
            <a:extLst>
              <a:ext uri="{FF2B5EF4-FFF2-40B4-BE49-F238E27FC236}">
                <a16:creationId xmlns:a16="http://schemas.microsoft.com/office/drawing/2014/main" id="{112B0656-45E5-6063-619B-9DBA9D471C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16722" y="2389163"/>
            <a:ext cx="1196457" cy="2323376"/>
          </a:xfrm>
          <a:prstGeom prst="rect">
            <a:avLst/>
          </a:prstGeom>
        </p:spPr>
      </p:pic>
      <p:grpSp>
        <p:nvGrpSpPr>
          <p:cNvPr id="43" name="Group 42">
            <a:extLst>
              <a:ext uri="{FF2B5EF4-FFF2-40B4-BE49-F238E27FC236}">
                <a16:creationId xmlns:a16="http://schemas.microsoft.com/office/drawing/2014/main" id="{170AE989-6EA1-51A3-D5E4-1536D437A31F}"/>
              </a:ext>
            </a:extLst>
          </p:cNvPr>
          <p:cNvGrpSpPr/>
          <p:nvPr/>
        </p:nvGrpSpPr>
        <p:grpSpPr>
          <a:xfrm>
            <a:off x="9172836" y="3739330"/>
            <a:ext cx="1556666" cy="1946417"/>
            <a:chOff x="8341442" y="2536475"/>
            <a:chExt cx="2411344" cy="3015084"/>
          </a:xfrm>
        </p:grpSpPr>
        <p:pic>
          <p:nvPicPr>
            <p:cNvPr id="39" name="Picture 38">
              <a:extLst>
                <a:ext uri="{FF2B5EF4-FFF2-40B4-BE49-F238E27FC236}">
                  <a16:creationId xmlns:a16="http://schemas.microsoft.com/office/drawing/2014/main" id="{745F4DCF-F718-FF34-E503-9262EEDFB7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41442" y="2536475"/>
              <a:ext cx="2411344" cy="3015084"/>
            </a:xfrm>
            <a:prstGeom prst="rect">
              <a:avLst/>
            </a:prstGeom>
          </p:spPr>
        </p:pic>
        <p:pic>
          <p:nvPicPr>
            <p:cNvPr id="42" name="Content Placeholder 37" descr="A white letter in a red circle&#10;&#10;Description automatically generated">
              <a:extLst>
                <a:ext uri="{FF2B5EF4-FFF2-40B4-BE49-F238E27FC236}">
                  <a16:creationId xmlns:a16="http://schemas.microsoft.com/office/drawing/2014/main" id="{FEC75FE2-CF1E-2EEB-87C4-A72A16C2AF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01316" y="5002829"/>
              <a:ext cx="429586" cy="429586"/>
            </a:xfrm>
            <a:prstGeom prst="rect">
              <a:avLst/>
            </a:prstGeom>
          </p:spPr>
        </p:pic>
      </p:grpSp>
      <p:sp>
        <p:nvSpPr>
          <p:cNvPr id="9" name="Footer Placeholder 3">
            <a:extLst>
              <a:ext uri="{FF2B5EF4-FFF2-40B4-BE49-F238E27FC236}">
                <a16:creationId xmlns:a16="http://schemas.microsoft.com/office/drawing/2014/main" id="{17012E41-ADA7-5C82-EC67-8B681EB7A4C1}"/>
              </a:ext>
            </a:extLst>
          </p:cNvPr>
          <p:cNvSpPr txBox="1">
            <a:spLocks/>
          </p:cNvSpPr>
          <p:nvPr/>
        </p:nvSpPr>
        <p:spPr>
          <a:xfrm>
            <a:off x="359999" y="5828110"/>
            <a:ext cx="7495200" cy="198000"/>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t>Note: “Body positivity” was added to the Oxford English Dictionary in March 2021.</a:t>
            </a:r>
          </a:p>
        </p:txBody>
      </p:sp>
      <p:sp>
        <p:nvSpPr>
          <p:cNvPr id="7" name="Slide Number Placeholder 6">
            <a:extLst>
              <a:ext uri="{FF2B5EF4-FFF2-40B4-BE49-F238E27FC236}">
                <a16:creationId xmlns:a16="http://schemas.microsoft.com/office/drawing/2014/main" id="{315A74E2-E8C9-00F2-D8A6-4F6E6F91E05C}"/>
              </a:ext>
            </a:extLst>
          </p:cNvPr>
          <p:cNvSpPr>
            <a:spLocks noGrp="1"/>
          </p:cNvSpPr>
          <p:nvPr>
            <p:ph type="sldNum" sz="quarter" idx="10"/>
          </p:nvPr>
        </p:nvSpPr>
        <p:spPr/>
        <p:txBody>
          <a:bodyPr/>
          <a:lstStyle/>
          <a:p>
            <a:fld id="{4034BEE3-566C-4068-A777-C3A4762E861B}" type="slidenum">
              <a:rPr lang="en-GB" smtClean="0"/>
              <a:pPr/>
              <a:t>14</a:t>
            </a:fld>
            <a:endParaRPr lang="en-GB"/>
          </a:p>
        </p:txBody>
      </p:sp>
    </p:spTree>
    <p:extLst>
      <p:ext uri="{BB962C8B-B14F-4D97-AF65-F5344CB8AC3E}">
        <p14:creationId xmlns:p14="http://schemas.microsoft.com/office/powerpoint/2010/main" val="16746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3755-CFD6-421A-B930-0EAF446B4308}"/>
              </a:ext>
            </a:extLst>
          </p:cNvPr>
          <p:cNvSpPr>
            <a:spLocks noGrp="1"/>
          </p:cNvSpPr>
          <p:nvPr>
            <p:ph type="title"/>
          </p:nvPr>
        </p:nvSpPr>
        <p:spPr>
          <a:xfrm>
            <a:off x="359999" y="430718"/>
            <a:ext cx="5831251" cy="403200"/>
          </a:xfrm>
        </p:spPr>
        <p:txBody>
          <a:bodyPr/>
          <a:lstStyle/>
          <a:p>
            <a:r>
              <a:rPr lang="en-US"/>
              <a:t>However, the Gen Z demographic has mixed feelings about the importance of body positivity</a:t>
            </a:r>
          </a:p>
        </p:txBody>
      </p:sp>
      <p:sp>
        <p:nvSpPr>
          <p:cNvPr id="4" name="Footer Placeholder 3">
            <a:extLst>
              <a:ext uri="{FF2B5EF4-FFF2-40B4-BE49-F238E27FC236}">
                <a16:creationId xmlns:a16="http://schemas.microsoft.com/office/drawing/2014/main" id="{2B900DCA-EF5A-E63B-1AF1-9C2AECC78BC4}"/>
              </a:ext>
            </a:extLst>
          </p:cNvPr>
          <p:cNvSpPr>
            <a:spLocks noGrp="1"/>
          </p:cNvSpPr>
          <p:nvPr>
            <p:ph type="ftr" sz="quarter" idx="11"/>
          </p:nvPr>
        </p:nvSpPr>
        <p:spPr/>
        <p:txBody>
          <a:bodyPr/>
          <a:lstStyle/>
          <a:p>
            <a:r>
              <a:rPr lang="en-GB"/>
              <a:t>Source: Kantar, Statista</a:t>
            </a:r>
          </a:p>
        </p:txBody>
      </p:sp>
      <p:sp>
        <p:nvSpPr>
          <p:cNvPr id="6" name="TextBox 5">
            <a:extLst>
              <a:ext uri="{FF2B5EF4-FFF2-40B4-BE49-F238E27FC236}">
                <a16:creationId xmlns:a16="http://schemas.microsoft.com/office/drawing/2014/main" id="{80DAA373-0746-EF19-BA88-F2F74D6E53D5}"/>
              </a:ext>
            </a:extLst>
          </p:cNvPr>
          <p:cNvSpPr txBox="1"/>
          <p:nvPr/>
        </p:nvSpPr>
        <p:spPr>
          <a:xfrm>
            <a:off x="359999" y="1713428"/>
            <a:ext cx="5430974" cy="461665"/>
          </a:xfrm>
          <a:prstGeom prst="rect">
            <a:avLst/>
          </a:prstGeom>
          <a:noFill/>
        </p:spPr>
        <p:txBody>
          <a:bodyPr wrap="none" lIns="0" tIns="0" rIns="0" bIns="0" rtlCol="0">
            <a:spAutoFit/>
          </a:bodyPr>
          <a:lstStyle/>
          <a:p>
            <a:r>
              <a:rPr lang="en-US" sz="1600" b="1"/>
              <a:t>Importance of Promoting Positive Body Image Diversity</a:t>
            </a:r>
          </a:p>
          <a:p>
            <a:r>
              <a:rPr lang="en-US" sz="1400"/>
              <a:t>(when buying a branded product, among U.S. Gen Z respondents)</a:t>
            </a:r>
          </a:p>
        </p:txBody>
      </p:sp>
      <p:graphicFrame>
        <p:nvGraphicFramePr>
          <p:cNvPr id="7" name="Chart 6">
            <a:extLst>
              <a:ext uri="{FF2B5EF4-FFF2-40B4-BE49-F238E27FC236}">
                <a16:creationId xmlns:a16="http://schemas.microsoft.com/office/drawing/2014/main" id="{40F48FC2-D21A-5D2B-2A4A-A54B7FDE6C21}"/>
              </a:ext>
            </a:extLst>
          </p:cNvPr>
          <p:cNvGraphicFramePr/>
          <p:nvPr>
            <p:extLst>
              <p:ext uri="{D42A27DB-BD31-4B8C-83A1-F6EECF244321}">
                <p14:modId xmlns:p14="http://schemas.microsoft.com/office/powerpoint/2010/main" val="41706085"/>
              </p:ext>
            </p:extLst>
          </p:nvPr>
        </p:nvGraphicFramePr>
        <p:xfrm>
          <a:off x="437883" y="2337514"/>
          <a:ext cx="5145110" cy="360968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A person carrying shopping bags on an escalator&#10;&#10;Description automatically generated">
            <a:extLst>
              <a:ext uri="{FF2B5EF4-FFF2-40B4-BE49-F238E27FC236}">
                <a16:creationId xmlns:a16="http://schemas.microsoft.com/office/drawing/2014/main" id="{266580F0-B7F4-0F9B-9436-30DFEC3BB9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9132" y="0"/>
            <a:ext cx="5932868" cy="6858000"/>
          </a:xfrm>
          <a:prstGeom prst="rect">
            <a:avLst/>
          </a:prstGeom>
        </p:spPr>
      </p:pic>
      <p:cxnSp>
        <p:nvCxnSpPr>
          <p:cNvPr id="10" name="Straight Connector 9">
            <a:extLst>
              <a:ext uri="{FF2B5EF4-FFF2-40B4-BE49-F238E27FC236}">
                <a16:creationId xmlns:a16="http://schemas.microsoft.com/office/drawing/2014/main" id="{A77D5FBB-0460-9C2C-1E17-499CE96F35C3}"/>
              </a:ext>
            </a:extLst>
          </p:cNvPr>
          <p:cNvCxnSpPr>
            <a:cxnSpLocks/>
          </p:cNvCxnSpPr>
          <p:nvPr/>
        </p:nvCxnSpPr>
        <p:spPr>
          <a:xfrm>
            <a:off x="6259132" y="6116320"/>
            <a:ext cx="5394388"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169CF36-44A0-0828-0D13-CB5147596083}"/>
              </a:ext>
            </a:extLst>
          </p:cNvPr>
          <p:cNvSpPr>
            <a:spLocks noGrp="1"/>
          </p:cNvSpPr>
          <p:nvPr>
            <p:ph type="sldNum" sz="quarter" idx="10"/>
          </p:nvPr>
        </p:nvSpPr>
        <p:spPr/>
        <p:txBody>
          <a:bodyPr/>
          <a:lstStyle/>
          <a:p>
            <a:fld id="{4034BEE3-566C-4068-A777-C3A4762E861B}" type="slidenum">
              <a:rPr lang="en-GB" smtClean="0"/>
              <a:pPr/>
              <a:t>15</a:t>
            </a:fld>
            <a:endParaRPr lang="en-GB"/>
          </a:p>
        </p:txBody>
      </p:sp>
    </p:spTree>
    <p:extLst>
      <p:ext uri="{BB962C8B-B14F-4D97-AF65-F5344CB8AC3E}">
        <p14:creationId xmlns:p14="http://schemas.microsoft.com/office/powerpoint/2010/main" val="207907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CA87-75FC-7E7C-3B84-C6A0569909C7}"/>
              </a:ext>
            </a:extLst>
          </p:cNvPr>
          <p:cNvSpPr>
            <a:spLocks noGrp="1"/>
          </p:cNvSpPr>
          <p:nvPr>
            <p:ph type="title"/>
          </p:nvPr>
        </p:nvSpPr>
        <p:spPr>
          <a:xfrm>
            <a:off x="359999" y="430717"/>
            <a:ext cx="5878241" cy="668841"/>
          </a:xfrm>
        </p:spPr>
        <p:txBody>
          <a:bodyPr/>
          <a:lstStyle/>
          <a:p>
            <a:r>
              <a:rPr lang="en-US"/>
              <a:t>And now body-positive brands are competing for eyeballs with AOM manufacturers</a:t>
            </a:r>
          </a:p>
        </p:txBody>
      </p:sp>
      <p:pic>
        <p:nvPicPr>
          <p:cNvPr id="10" name="Picture 9">
            <a:extLst>
              <a:ext uri="{FF2B5EF4-FFF2-40B4-BE49-F238E27FC236}">
                <a16:creationId xmlns:a16="http://schemas.microsoft.com/office/drawing/2014/main" id="{FED26DCC-40EF-84B9-5170-A5722B09F8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
          <a:stretch/>
        </p:blipFill>
        <p:spPr>
          <a:xfrm>
            <a:off x="7031395" y="2476628"/>
            <a:ext cx="5160605" cy="4381372"/>
          </a:xfrm>
          <a:prstGeom prst="rect">
            <a:avLst/>
          </a:prstGeom>
          <a:ln>
            <a:noFill/>
          </a:ln>
        </p:spPr>
      </p:pic>
      <p:sp>
        <p:nvSpPr>
          <p:cNvPr id="4" name="Footer Placeholder 3">
            <a:extLst>
              <a:ext uri="{FF2B5EF4-FFF2-40B4-BE49-F238E27FC236}">
                <a16:creationId xmlns:a16="http://schemas.microsoft.com/office/drawing/2014/main" id="{2C9CB606-3996-BB90-F243-82E10AF7D7D6}"/>
              </a:ext>
            </a:extLst>
          </p:cNvPr>
          <p:cNvSpPr>
            <a:spLocks noGrp="1"/>
          </p:cNvSpPr>
          <p:nvPr>
            <p:ph type="ftr" sz="quarter" idx="11"/>
          </p:nvPr>
        </p:nvSpPr>
        <p:spPr>
          <a:xfrm>
            <a:off x="3273552" y="6390000"/>
            <a:ext cx="3494160" cy="201168"/>
          </a:xfrm>
        </p:spPr>
        <p:txBody>
          <a:bodyPr/>
          <a:lstStyle/>
          <a:p>
            <a:r>
              <a:rPr lang="en-GB"/>
              <a:t>Source: Kantar, MediaRadar, Instagram, Ro.Co, Novo Nordisk, Eli Lilly</a:t>
            </a:r>
          </a:p>
        </p:txBody>
      </p:sp>
      <p:sp>
        <p:nvSpPr>
          <p:cNvPr id="6" name="TextBox 5">
            <a:extLst>
              <a:ext uri="{FF2B5EF4-FFF2-40B4-BE49-F238E27FC236}">
                <a16:creationId xmlns:a16="http://schemas.microsoft.com/office/drawing/2014/main" id="{5DCE757A-6A43-C62C-B815-D86957CF741E}"/>
              </a:ext>
            </a:extLst>
          </p:cNvPr>
          <p:cNvSpPr txBox="1"/>
          <p:nvPr/>
        </p:nvSpPr>
        <p:spPr>
          <a:xfrm>
            <a:off x="1466438" y="1714589"/>
            <a:ext cx="2956560" cy="2554545"/>
          </a:xfrm>
          <a:prstGeom prst="rect">
            <a:avLst/>
          </a:prstGeom>
          <a:noFill/>
        </p:spPr>
        <p:txBody>
          <a:bodyPr wrap="square" lIns="0" tIns="0" rIns="0" bIns="0" rtlCol="0">
            <a:spAutoFit/>
          </a:bodyPr>
          <a:lstStyle/>
          <a:p>
            <a:pPr>
              <a:spcAft>
                <a:spcPts val="600"/>
              </a:spcAft>
            </a:pPr>
            <a:r>
              <a:rPr lang="en-US"/>
              <a:t>AOM manufacturers spent</a:t>
            </a:r>
          </a:p>
          <a:p>
            <a:pPr>
              <a:spcAft>
                <a:spcPts val="600"/>
              </a:spcAft>
            </a:pPr>
            <a:r>
              <a:rPr lang="en-US" sz="3200" b="1">
                <a:solidFill>
                  <a:schemeClr val="bg2"/>
                </a:solidFill>
              </a:rPr>
              <a:t>$500 million </a:t>
            </a:r>
            <a:endParaRPr lang="en-US" sz="2400">
              <a:solidFill>
                <a:schemeClr val="bg2"/>
              </a:solidFill>
            </a:endParaRPr>
          </a:p>
          <a:p>
            <a:pPr>
              <a:spcAft>
                <a:spcPts val="600"/>
              </a:spcAft>
            </a:pPr>
            <a:r>
              <a:rPr lang="en-US"/>
              <a:t>on advertising in the first seven months of 2023</a:t>
            </a:r>
          </a:p>
          <a:p>
            <a:pPr>
              <a:spcBef>
                <a:spcPts val="1200"/>
              </a:spcBef>
              <a:spcAft>
                <a:spcPts val="600"/>
              </a:spcAft>
            </a:pPr>
            <a:r>
              <a:rPr lang="en-US" sz="3200" b="1">
                <a:solidFill>
                  <a:schemeClr val="bg2"/>
                </a:solidFill>
              </a:rPr>
              <a:t>+20% </a:t>
            </a:r>
            <a:endParaRPr lang="en-US" sz="2400">
              <a:solidFill>
                <a:schemeClr val="bg2"/>
              </a:solidFill>
            </a:endParaRPr>
          </a:p>
          <a:p>
            <a:pPr>
              <a:spcAft>
                <a:spcPts val="600"/>
              </a:spcAft>
            </a:pPr>
            <a:r>
              <a:rPr lang="en-US"/>
              <a:t>versus a year ago</a:t>
            </a:r>
          </a:p>
        </p:txBody>
      </p:sp>
      <p:sp>
        <p:nvSpPr>
          <p:cNvPr id="7" name="TextBox 6">
            <a:extLst>
              <a:ext uri="{FF2B5EF4-FFF2-40B4-BE49-F238E27FC236}">
                <a16:creationId xmlns:a16="http://schemas.microsoft.com/office/drawing/2014/main" id="{ACE550F0-7C17-F198-A567-0405AAE21C61}"/>
              </a:ext>
            </a:extLst>
          </p:cNvPr>
          <p:cNvSpPr txBox="1"/>
          <p:nvPr/>
        </p:nvSpPr>
        <p:spPr>
          <a:xfrm>
            <a:off x="372564" y="4912572"/>
            <a:ext cx="4038449" cy="584775"/>
          </a:xfrm>
          <a:prstGeom prst="rect">
            <a:avLst/>
          </a:prstGeom>
          <a:noFill/>
          <a:ln>
            <a:solidFill>
              <a:schemeClr val="bg2"/>
            </a:solidFill>
          </a:ln>
        </p:spPr>
        <p:txBody>
          <a:bodyPr wrap="square" lIns="91440" tIns="45720" rIns="91440" bIns="45720" rtlCol="0">
            <a:spAutoFit/>
          </a:bodyPr>
          <a:lstStyle/>
          <a:p>
            <a:pPr marL="573088"/>
            <a:r>
              <a:rPr lang="en-US" sz="1600" i="1"/>
              <a:t>The majority of this spend was on digital advertising platforms. </a:t>
            </a:r>
          </a:p>
        </p:txBody>
      </p:sp>
      <p:pic>
        <p:nvPicPr>
          <p:cNvPr id="8" name="Picture 7">
            <a:extLst>
              <a:ext uri="{FF2B5EF4-FFF2-40B4-BE49-F238E27FC236}">
                <a16:creationId xmlns:a16="http://schemas.microsoft.com/office/drawing/2014/main" id="{766F66B7-3797-A44B-ACC8-5C8BD91E0F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9200" y="0"/>
            <a:ext cx="1465345" cy="2477310"/>
          </a:xfrm>
          <a:prstGeom prst="rect">
            <a:avLst/>
          </a:prstGeom>
          <a:ln>
            <a:noFill/>
          </a:ln>
        </p:spPr>
      </p:pic>
      <p:pic>
        <p:nvPicPr>
          <p:cNvPr id="11" name="Picture 10">
            <a:extLst>
              <a:ext uri="{FF2B5EF4-FFF2-40B4-BE49-F238E27FC236}">
                <a16:creationId xmlns:a16="http://schemas.microsoft.com/office/drawing/2014/main" id="{76853136-1E8C-745F-D3C9-C15249DCE253}"/>
              </a:ext>
            </a:extLst>
          </p:cNvPr>
          <p:cNvPicPr>
            <a:picLocks noChangeAspect="1"/>
          </p:cNvPicPr>
          <p:nvPr/>
        </p:nvPicPr>
        <p:blipFill>
          <a:blip r:embed="rId4"/>
          <a:stretch>
            <a:fillRect/>
          </a:stretch>
        </p:blipFill>
        <p:spPr>
          <a:xfrm>
            <a:off x="7764545" y="0"/>
            <a:ext cx="4427455" cy="2488230"/>
          </a:xfrm>
          <a:prstGeom prst="rect">
            <a:avLst/>
          </a:prstGeom>
          <a:ln>
            <a:noFill/>
          </a:ln>
        </p:spPr>
      </p:pic>
      <p:pic>
        <p:nvPicPr>
          <p:cNvPr id="9" name="Picture 8">
            <a:extLst>
              <a:ext uri="{FF2B5EF4-FFF2-40B4-BE49-F238E27FC236}">
                <a16:creationId xmlns:a16="http://schemas.microsoft.com/office/drawing/2014/main" id="{328C2B85-2C03-5AA6-18BF-C707D3CB7B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4401" y="2476628"/>
            <a:ext cx="2301848" cy="3558412"/>
          </a:xfrm>
          <a:prstGeom prst="rect">
            <a:avLst/>
          </a:prstGeom>
          <a:ln>
            <a:noFill/>
          </a:ln>
        </p:spPr>
      </p:pic>
      <p:cxnSp>
        <p:nvCxnSpPr>
          <p:cNvPr id="13" name="Straight Connector 12">
            <a:extLst>
              <a:ext uri="{FF2B5EF4-FFF2-40B4-BE49-F238E27FC236}">
                <a16:creationId xmlns:a16="http://schemas.microsoft.com/office/drawing/2014/main" id="{EDCC54E9-D649-A09A-372A-AFB808C0D0A1}"/>
              </a:ext>
            </a:extLst>
          </p:cNvPr>
          <p:cNvCxnSpPr/>
          <p:nvPr/>
        </p:nvCxnSpPr>
        <p:spPr>
          <a:xfrm>
            <a:off x="7045060" y="6116320"/>
            <a:ext cx="4608460"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13E76D-F612-1283-99BF-78F63763403E}"/>
              </a:ext>
            </a:extLst>
          </p:cNvPr>
          <p:cNvCxnSpPr>
            <a:cxnSpLocks/>
          </p:cNvCxnSpPr>
          <p:nvPr/>
        </p:nvCxnSpPr>
        <p:spPr>
          <a:xfrm>
            <a:off x="1312608" y="1700497"/>
            <a:ext cx="0" cy="273815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27D93D6C-6958-3342-EA78-1C12D3D6CC79}"/>
              </a:ext>
            </a:extLst>
          </p:cNvPr>
          <p:cNvGrpSpPr/>
          <p:nvPr/>
        </p:nvGrpSpPr>
        <p:grpSpPr>
          <a:xfrm>
            <a:off x="359999" y="1714589"/>
            <a:ext cx="743928" cy="584775"/>
            <a:chOff x="5676899" y="3100353"/>
            <a:chExt cx="838200" cy="658879"/>
          </a:xfrm>
          <a:noFill/>
        </p:grpSpPr>
        <p:sp>
          <p:nvSpPr>
            <p:cNvPr id="17" name="Freeform: Shape 16">
              <a:extLst>
                <a:ext uri="{FF2B5EF4-FFF2-40B4-BE49-F238E27FC236}">
                  <a16:creationId xmlns:a16="http://schemas.microsoft.com/office/drawing/2014/main" id="{8896354A-C2FE-2ABA-718F-5E9CC3776902}"/>
                </a:ext>
              </a:extLst>
            </p:cNvPr>
            <p:cNvSpPr/>
            <p:nvPr/>
          </p:nvSpPr>
          <p:spPr>
            <a:xfrm>
              <a:off x="5867399" y="3100353"/>
              <a:ext cx="457200" cy="658879"/>
            </a:xfrm>
            <a:custGeom>
              <a:avLst/>
              <a:gdLst>
                <a:gd name="connsiteX0" fmla="*/ 304800 w 457200"/>
                <a:gd name="connsiteY0" fmla="*/ 201488 h 658879"/>
                <a:gd name="connsiteX1" fmla="*/ 457200 w 457200"/>
                <a:gd name="connsiteY1" fmla="*/ 449138 h 658879"/>
                <a:gd name="connsiteX2" fmla="*/ 228600 w 457200"/>
                <a:gd name="connsiteY2" fmla="*/ 658688 h 658879"/>
                <a:gd name="connsiteX3" fmla="*/ 0 w 457200"/>
                <a:gd name="connsiteY3" fmla="*/ 449138 h 658879"/>
                <a:gd name="connsiteX4" fmla="*/ 152400 w 457200"/>
                <a:gd name="connsiteY4" fmla="*/ 201488 h 658879"/>
                <a:gd name="connsiteX5" fmla="*/ 94488 w 457200"/>
                <a:gd name="connsiteY5" fmla="*/ 85569 h 658879"/>
                <a:gd name="connsiteX6" fmla="*/ 110949 w 457200"/>
                <a:gd name="connsiteY6" fmla="*/ 34263 h 658879"/>
                <a:gd name="connsiteX7" fmla="*/ 147638 w 457200"/>
                <a:gd name="connsiteY7" fmla="*/ 35277 h 658879"/>
                <a:gd name="connsiteX8" fmla="*/ 188309 w 457200"/>
                <a:gd name="connsiteY8" fmla="*/ 26895 h 658879"/>
                <a:gd name="connsiteX9" fmla="*/ 196310 w 457200"/>
                <a:gd name="connsiteY9" fmla="*/ 16322 h 658879"/>
                <a:gd name="connsiteX10" fmla="*/ 253238 w 457200"/>
                <a:gd name="connsiteY10" fmla="*/ 8099 h 658879"/>
                <a:gd name="connsiteX11" fmla="*/ 261461 w 457200"/>
                <a:gd name="connsiteY11" fmla="*/ 16322 h 658879"/>
                <a:gd name="connsiteX12" fmla="*/ 269367 w 457200"/>
                <a:gd name="connsiteY12" fmla="*/ 26895 h 658879"/>
                <a:gd name="connsiteX13" fmla="*/ 310134 w 457200"/>
                <a:gd name="connsiteY13" fmla="*/ 35277 h 658879"/>
                <a:gd name="connsiteX14" fmla="*/ 362157 w 457200"/>
                <a:gd name="connsiteY14" fmla="*/ 49309 h 658879"/>
                <a:gd name="connsiteX15" fmla="*/ 363093 w 457200"/>
                <a:gd name="connsiteY15" fmla="*/ 85569 h 65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0" h="658879">
                  <a:moveTo>
                    <a:pt x="304800" y="201488"/>
                  </a:moveTo>
                  <a:cubicBezTo>
                    <a:pt x="381000" y="254257"/>
                    <a:pt x="457200" y="334838"/>
                    <a:pt x="457200" y="449138"/>
                  </a:cubicBezTo>
                  <a:cubicBezTo>
                    <a:pt x="451692" y="570014"/>
                    <a:pt x="349498" y="663692"/>
                    <a:pt x="228600" y="658688"/>
                  </a:cubicBezTo>
                  <a:cubicBezTo>
                    <a:pt x="107702" y="663692"/>
                    <a:pt x="5508" y="570014"/>
                    <a:pt x="0" y="449138"/>
                  </a:cubicBezTo>
                  <a:cubicBezTo>
                    <a:pt x="0" y="334838"/>
                    <a:pt x="76200" y="254257"/>
                    <a:pt x="152400" y="201488"/>
                  </a:cubicBezTo>
                  <a:lnTo>
                    <a:pt x="94488" y="85569"/>
                  </a:lnTo>
                  <a:cubicBezTo>
                    <a:pt x="84866" y="66856"/>
                    <a:pt x="92236" y="43885"/>
                    <a:pt x="110949" y="34263"/>
                  </a:cubicBezTo>
                  <a:cubicBezTo>
                    <a:pt x="122546" y="28300"/>
                    <a:pt x="136388" y="28683"/>
                    <a:pt x="147638" y="35277"/>
                  </a:cubicBezTo>
                  <a:cubicBezTo>
                    <a:pt x="161366" y="43156"/>
                    <a:pt x="178815" y="39560"/>
                    <a:pt x="188309" y="26895"/>
                  </a:cubicBezTo>
                  <a:lnTo>
                    <a:pt x="196310" y="16322"/>
                  </a:lnTo>
                  <a:cubicBezTo>
                    <a:pt x="209760" y="-1669"/>
                    <a:pt x="235247" y="-5351"/>
                    <a:pt x="253238" y="8099"/>
                  </a:cubicBezTo>
                  <a:cubicBezTo>
                    <a:pt x="256359" y="10432"/>
                    <a:pt x="259129" y="13201"/>
                    <a:pt x="261461" y="16322"/>
                  </a:cubicBezTo>
                  <a:lnTo>
                    <a:pt x="269367" y="26895"/>
                  </a:lnTo>
                  <a:cubicBezTo>
                    <a:pt x="278895" y="39574"/>
                    <a:pt x="296376" y="43168"/>
                    <a:pt x="310134" y="35277"/>
                  </a:cubicBezTo>
                  <a:cubicBezTo>
                    <a:pt x="328374" y="24786"/>
                    <a:pt x="351666" y="31068"/>
                    <a:pt x="362157" y="49309"/>
                  </a:cubicBezTo>
                  <a:cubicBezTo>
                    <a:pt x="368571" y="60462"/>
                    <a:pt x="368923" y="74099"/>
                    <a:pt x="363093" y="85569"/>
                  </a:cubicBezTo>
                  <a:close/>
                </a:path>
              </a:pathLst>
            </a:custGeom>
            <a:noFill/>
            <a:ln w="9525" cap="rnd">
              <a:solidFill>
                <a:srgbClr val="000000"/>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7AB39E93-58B2-0E32-A749-F04449283ECE}"/>
                </a:ext>
              </a:extLst>
            </p:cNvPr>
            <p:cNvSpPr/>
            <p:nvPr/>
          </p:nvSpPr>
          <p:spPr>
            <a:xfrm>
              <a:off x="5943790" y="3301841"/>
              <a:ext cx="304800" cy="9525"/>
            </a:xfrm>
            <a:custGeom>
              <a:avLst/>
              <a:gdLst>
                <a:gd name="connsiteX0" fmla="*/ 0 w 304800"/>
                <a:gd name="connsiteY0" fmla="*/ 0 h 9525"/>
                <a:gd name="connsiteX1" fmla="*/ 304800 w 304800"/>
                <a:gd name="connsiteY1" fmla="*/ 0 h 9525"/>
              </a:gdLst>
              <a:ahLst/>
              <a:cxnLst>
                <a:cxn ang="0">
                  <a:pos x="connsiteX0" y="connsiteY0"/>
                </a:cxn>
                <a:cxn ang="0">
                  <a:pos x="connsiteX1" y="connsiteY1"/>
                </a:cxn>
              </a:cxnLst>
              <a:rect l="l" t="t" r="r" b="b"/>
              <a:pathLst>
                <a:path w="304800" h="9525">
                  <a:moveTo>
                    <a:pt x="0" y="0"/>
                  </a:moveTo>
                  <a:lnTo>
                    <a:pt x="304800" y="0"/>
                  </a:lnTo>
                </a:path>
              </a:pathLst>
            </a:custGeom>
            <a:noFill/>
            <a:ln w="9525" cap="rnd">
              <a:solidFill>
                <a:srgbClr val="000000"/>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45247C07-8C52-A700-BFD6-C878598FCDBB}"/>
                </a:ext>
              </a:extLst>
            </p:cNvPr>
            <p:cNvSpPr/>
            <p:nvPr/>
          </p:nvSpPr>
          <p:spPr>
            <a:xfrm>
              <a:off x="5676899" y="3217542"/>
              <a:ext cx="223313" cy="503398"/>
            </a:xfrm>
            <a:custGeom>
              <a:avLst/>
              <a:gdLst>
                <a:gd name="connsiteX0" fmla="*/ 152400 w 223313"/>
                <a:gd name="connsiteY0" fmla="*/ 503398 h 503398"/>
                <a:gd name="connsiteX1" fmla="*/ 0 w 223313"/>
                <a:gd name="connsiteY1" fmla="*/ 350998 h 503398"/>
                <a:gd name="connsiteX2" fmla="*/ 133350 w 223313"/>
                <a:gd name="connsiteY2" fmla="*/ 122398 h 503398"/>
                <a:gd name="connsiteX3" fmla="*/ 86392 w 223313"/>
                <a:gd name="connsiteY3" fmla="*/ 40007 h 503398"/>
                <a:gd name="connsiteX4" fmla="*/ 96159 w 223313"/>
                <a:gd name="connsiteY4" fmla="*/ 3577 h 503398"/>
                <a:gd name="connsiteX5" fmla="*/ 114967 w 223313"/>
                <a:gd name="connsiteY5" fmla="*/ 574 h 503398"/>
                <a:gd name="connsiteX6" fmla="*/ 191167 w 223313"/>
                <a:gd name="connsiteY6" fmla="*/ 574 h 503398"/>
                <a:gd name="connsiteX7" fmla="*/ 222745 w 223313"/>
                <a:gd name="connsiteY7" fmla="*/ 21199 h 503398"/>
                <a:gd name="connsiteX8" fmla="*/ 219742 w 223313"/>
                <a:gd name="connsiteY8" fmla="*/ 40007 h 503398"/>
                <a:gd name="connsiteX9" fmla="*/ 172117 w 223313"/>
                <a:gd name="connsiteY9" fmla="*/ 122494 h 5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13" h="503398">
                  <a:moveTo>
                    <a:pt x="152400" y="503398"/>
                  </a:moveTo>
                  <a:cubicBezTo>
                    <a:pt x="68232" y="503398"/>
                    <a:pt x="0" y="435167"/>
                    <a:pt x="0" y="350998"/>
                  </a:cubicBezTo>
                  <a:cubicBezTo>
                    <a:pt x="3350" y="257271"/>
                    <a:pt x="53413" y="171449"/>
                    <a:pt x="133350" y="122398"/>
                  </a:cubicBezTo>
                  <a:lnTo>
                    <a:pt x="86392" y="40007"/>
                  </a:lnTo>
                  <a:cubicBezTo>
                    <a:pt x="79029" y="27250"/>
                    <a:pt x="83402" y="10940"/>
                    <a:pt x="96159" y="3577"/>
                  </a:cubicBezTo>
                  <a:cubicBezTo>
                    <a:pt x="101845" y="295"/>
                    <a:pt x="108541" y="-774"/>
                    <a:pt x="114967" y="574"/>
                  </a:cubicBezTo>
                  <a:cubicBezTo>
                    <a:pt x="140109" y="5688"/>
                    <a:pt x="166025" y="5688"/>
                    <a:pt x="191167" y="574"/>
                  </a:cubicBezTo>
                  <a:cubicBezTo>
                    <a:pt x="205582" y="-2451"/>
                    <a:pt x="219720" y="6784"/>
                    <a:pt x="222745" y="21199"/>
                  </a:cubicBezTo>
                  <a:cubicBezTo>
                    <a:pt x="224093" y="27625"/>
                    <a:pt x="223023" y="34321"/>
                    <a:pt x="219742" y="40007"/>
                  </a:cubicBezTo>
                  <a:lnTo>
                    <a:pt x="172117" y="122494"/>
                  </a:lnTo>
                </a:path>
              </a:pathLst>
            </a:custGeom>
            <a:noFill/>
            <a:ln w="9525"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1648AA56-AB05-D95F-3600-D0CC0DB890B3}"/>
                </a:ext>
              </a:extLst>
            </p:cNvPr>
            <p:cNvSpPr/>
            <p:nvPr/>
          </p:nvSpPr>
          <p:spPr>
            <a:xfrm>
              <a:off x="5753290" y="3339941"/>
              <a:ext cx="95250" cy="9525"/>
            </a:xfrm>
            <a:custGeom>
              <a:avLst/>
              <a:gdLst>
                <a:gd name="connsiteX0" fmla="*/ 0 w 95250"/>
                <a:gd name="connsiteY0" fmla="*/ 0 h 9525"/>
                <a:gd name="connsiteX1" fmla="*/ 95250 w 95250"/>
                <a:gd name="connsiteY1" fmla="*/ 0 h 9525"/>
              </a:gdLst>
              <a:ahLst/>
              <a:cxnLst>
                <a:cxn ang="0">
                  <a:pos x="connsiteX0" y="connsiteY0"/>
                </a:cxn>
                <a:cxn ang="0">
                  <a:pos x="connsiteX1" y="connsiteY1"/>
                </a:cxn>
              </a:cxnLst>
              <a:rect l="l" t="t" r="r" b="b"/>
              <a:pathLst>
                <a:path w="95250" h="9525">
                  <a:moveTo>
                    <a:pt x="0" y="0"/>
                  </a:moveTo>
                  <a:lnTo>
                    <a:pt x="95250" y="0"/>
                  </a:lnTo>
                </a:path>
              </a:pathLst>
            </a:custGeom>
            <a:noFill/>
            <a:ln w="9525" cap="rnd">
              <a:solidFill>
                <a:srgbClr val="000000"/>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8A5189A8-91C9-7644-0565-1B35A5F869A3}"/>
                </a:ext>
              </a:extLst>
            </p:cNvPr>
            <p:cNvSpPr/>
            <p:nvPr/>
          </p:nvSpPr>
          <p:spPr>
            <a:xfrm>
              <a:off x="6293024" y="3217447"/>
              <a:ext cx="222074" cy="503493"/>
            </a:xfrm>
            <a:custGeom>
              <a:avLst/>
              <a:gdLst>
                <a:gd name="connsiteX0" fmla="*/ 69675 w 222074"/>
                <a:gd name="connsiteY0" fmla="*/ 503494 h 503493"/>
                <a:gd name="connsiteX1" fmla="*/ 222075 w 222074"/>
                <a:gd name="connsiteY1" fmla="*/ 351094 h 503493"/>
                <a:gd name="connsiteX2" fmla="*/ 88725 w 222074"/>
                <a:gd name="connsiteY2" fmla="*/ 122494 h 503493"/>
                <a:gd name="connsiteX3" fmla="*/ 136350 w 222074"/>
                <a:gd name="connsiteY3" fmla="*/ 40007 h 503493"/>
                <a:gd name="connsiteX4" fmla="*/ 126260 w 222074"/>
                <a:gd name="connsiteY4" fmla="*/ 3525 h 503493"/>
                <a:gd name="connsiteX5" fmla="*/ 107775 w 222074"/>
                <a:gd name="connsiteY5" fmla="*/ 574 h 503493"/>
                <a:gd name="connsiteX6" fmla="*/ 32146 w 222074"/>
                <a:gd name="connsiteY6" fmla="*/ 574 h 503493"/>
                <a:gd name="connsiteX7" fmla="*/ 568 w 222074"/>
                <a:gd name="connsiteY7" fmla="*/ 21199 h 503493"/>
                <a:gd name="connsiteX8" fmla="*/ 3571 w 222074"/>
                <a:gd name="connsiteY8" fmla="*/ 40007 h 503493"/>
                <a:gd name="connsiteX9" fmla="*/ 50434 w 222074"/>
                <a:gd name="connsiteY9" fmla="*/ 122494 h 5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074" h="503493">
                  <a:moveTo>
                    <a:pt x="69675" y="503494"/>
                  </a:moveTo>
                  <a:cubicBezTo>
                    <a:pt x="153843" y="503494"/>
                    <a:pt x="222075" y="435262"/>
                    <a:pt x="222075" y="351094"/>
                  </a:cubicBezTo>
                  <a:cubicBezTo>
                    <a:pt x="218725" y="257367"/>
                    <a:pt x="168662" y="171544"/>
                    <a:pt x="88725" y="122494"/>
                  </a:cubicBezTo>
                  <a:lnTo>
                    <a:pt x="136350" y="40007"/>
                  </a:lnTo>
                  <a:cubicBezTo>
                    <a:pt x="143637" y="27146"/>
                    <a:pt x="139121" y="10813"/>
                    <a:pt x="126260" y="3525"/>
                  </a:cubicBezTo>
                  <a:cubicBezTo>
                    <a:pt x="120655" y="349"/>
                    <a:pt x="114091" y="-700"/>
                    <a:pt x="107775" y="574"/>
                  </a:cubicBezTo>
                  <a:cubicBezTo>
                    <a:pt x="82818" y="5628"/>
                    <a:pt x="57103" y="5628"/>
                    <a:pt x="32146" y="574"/>
                  </a:cubicBezTo>
                  <a:cubicBezTo>
                    <a:pt x="17731" y="-2451"/>
                    <a:pt x="3593" y="6784"/>
                    <a:pt x="568" y="21199"/>
                  </a:cubicBezTo>
                  <a:cubicBezTo>
                    <a:pt x="-780" y="27625"/>
                    <a:pt x="290" y="34321"/>
                    <a:pt x="3571" y="40007"/>
                  </a:cubicBezTo>
                  <a:lnTo>
                    <a:pt x="50434" y="122494"/>
                  </a:lnTo>
                </a:path>
              </a:pathLst>
            </a:custGeom>
            <a:noFill/>
            <a:ln w="9525"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837FDC43-C1E0-2A15-6CE7-416D27BE3867}"/>
                </a:ext>
              </a:extLst>
            </p:cNvPr>
            <p:cNvSpPr/>
            <p:nvPr/>
          </p:nvSpPr>
          <p:spPr>
            <a:xfrm>
              <a:off x="6343839" y="3339941"/>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noFill/>
            <a:ln w="9525" cap="rnd">
              <a:solidFill>
                <a:srgbClr val="00000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DAF6815D-88A2-1B9E-3B89-8533CA4EE02F}"/>
                </a:ext>
              </a:extLst>
            </p:cNvPr>
            <p:cNvSpPr/>
            <p:nvPr/>
          </p:nvSpPr>
          <p:spPr>
            <a:xfrm>
              <a:off x="6096190" y="3606736"/>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098A379C-FB7A-D282-6BC0-EA2319188EC5}"/>
                </a:ext>
              </a:extLst>
            </p:cNvPr>
            <p:cNvSpPr/>
            <p:nvPr/>
          </p:nvSpPr>
          <p:spPr>
            <a:xfrm>
              <a:off x="6096190" y="3416236"/>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noFill/>
            <a:ln w="9525"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D4AA19A6-7710-18D2-E37A-04510A3A6E65}"/>
                </a:ext>
              </a:extLst>
            </p:cNvPr>
            <p:cNvSpPr/>
            <p:nvPr/>
          </p:nvSpPr>
          <p:spPr>
            <a:xfrm>
              <a:off x="6019799" y="3454336"/>
              <a:ext cx="152400" cy="152400"/>
            </a:xfrm>
            <a:custGeom>
              <a:avLst/>
              <a:gdLst>
                <a:gd name="connsiteX0" fmla="*/ 0 w 152400"/>
                <a:gd name="connsiteY0" fmla="*/ 152400 h 152400"/>
                <a:gd name="connsiteX1" fmla="*/ 114300 w 152400"/>
                <a:gd name="connsiteY1" fmla="*/ 152400 h 152400"/>
                <a:gd name="connsiteX2" fmla="*/ 152400 w 152400"/>
                <a:gd name="connsiteY2" fmla="*/ 114300 h 152400"/>
                <a:gd name="connsiteX3" fmla="*/ 114300 w 152400"/>
                <a:gd name="connsiteY3" fmla="*/ 76200 h 152400"/>
                <a:gd name="connsiteX4" fmla="*/ 38100 w 152400"/>
                <a:gd name="connsiteY4" fmla="*/ 76200 h 152400"/>
                <a:gd name="connsiteX5" fmla="*/ 0 w 152400"/>
                <a:gd name="connsiteY5" fmla="*/ 38100 h 152400"/>
                <a:gd name="connsiteX6" fmla="*/ 38100 w 152400"/>
                <a:gd name="connsiteY6" fmla="*/ 0 h 152400"/>
                <a:gd name="connsiteX7" fmla="*/ 152400 w 152400"/>
                <a:gd name="connsiteY7"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152400">
                  <a:moveTo>
                    <a:pt x="0" y="152400"/>
                  </a:moveTo>
                  <a:lnTo>
                    <a:pt x="114300" y="152400"/>
                  </a:lnTo>
                  <a:cubicBezTo>
                    <a:pt x="135342" y="152400"/>
                    <a:pt x="152400" y="135342"/>
                    <a:pt x="152400" y="114300"/>
                  </a:cubicBezTo>
                  <a:cubicBezTo>
                    <a:pt x="152400" y="93258"/>
                    <a:pt x="135342" y="76200"/>
                    <a:pt x="114300" y="76200"/>
                  </a:cubicBezTo>
                  <a:lnTo>
                    <a:pt x="38100" y="76200"/>
                  </a:lnTo>
                  <a:cubicBezTo>
                    <a:pt x="17058" y="76200"/>
                    <a:pt x="0" y="59142"/>
                    <a:pt x="0" y="38100"/>
                  </a:cubicBezTo>
                  <a:cubicBezTo>
                    <a:pt x="0" y="17058"/>
                    <a:pt x="17058" y="0"/>
                    <a:pt x="38100" y="0"/>
                  </a:cubicBezTo>
                  <a:lnTo>
                    <a:pt x="152400" y="0"/>
                  </a:lnTo>
                </a:path>
              </a:pathLst>
            </a:custGeom>
            <a:noFill/>
            <a:ln w="9525" cap="rnd">
              <a:solidFill>
                <a:srgbClr val="000000"/>
              </a:solidFill>
              <a:prstDash val="solid"/>
              <a:round/>
            </a:ln>
          </p:spPr>
          <p:txBody>
            <a:bodyPr rtlCol="0" anchor="ctr"/>
            <a:lstStyle/>
            <a:p>
              <a:endParaRPr lang="en-US"/>
            </a:p>
          </p:txBody>
        </p:sp>
      </p:grpSp>
      <p:grpSp>
        <p:nvGrpSpPr>
          <p:cNvPr id="28" name="Graphic 26">
            <a:extLst>
              <a:ext uri="{FF2B5EF4-FFF2-40B4-BE49-F238E27FC236}">
                <a16:creationId xmlns:a16="http://schemas.microsoft.com/office/drawing/2014/main" id="{03960096-D089-5DE1-BDF7-30BE6C2E9D2E}"/>
              </a:ext>
            </a:extLst>
          </p:cNvPr>
          <p:cNvGrpSpPr/>
          <p:nvPr/>
        </p:nvGrpSpPr>
        <p:grpSpPr>
          <a:xfrm>
            <a:off x="481516" y="4996064"/>
            <a:ext cx="376911" cy="427969"/>
            <a:chOff x="5710218" y="2990849"/>
            <a:chExt cx="771753" cy="876300"/>
          </a:xfrm>
          <a:noFill/>
        </p:grpSpPr>
        <p:sp>
          <p:nvSpPr>
            <p:cNvPr id="29" name="Freeform: Shape 28">
              <a:extLst>
                <a:ext uri="{FF2B5EF4-FFF2-40B4-BE49-F238E27FC236}">
                  <a16:creationId xmlns:a16="http://schemas.microsoft.com/office/drawing/2014/main" id="{1BC3C438-65AA-7E25-1E13-A9D5A9A6EF60}"/>
                </a:ext>
              </a:extLst>
            </p:cNvPr>
            <p:cNvSpPr/>
            <p:nvPr/>
          </p:nvSpPr>
          <p:spPr>
            <a:xfrm>
              <a:off x="5819956" y="3395809"/>
              <a:ext cx="19054" cy="19053"/>
            </a:xfrm>
            <a:custGeom>
              <a:avLst/>
              <a:gdLst>
                <a:gd name="connsiteX0" fmla="*/ 18868 w 19054"/>
                <a:gd name="connsiteY0" fmla="*/ 7663 h 19053"/>
                <a:gd name="connsiteX1" fmla="*/ 11392 w 19054"/>
                <a:gd name="connsiteY1" fmla="*/ 18868 h 19053"/>
                <a:gd name="connsiteX2" fmla="*/ 485 w 19054"/>
                <a:gd name="connsiteY2" fmla="*/ 12521 h 19053"/>
                <a:gd name="connsiteX3" fmla="*/ 6534 w 19054"/>
                <a:gd name="connsiteY3" fmla="*/ 485 h 19053"/>
                <a:gd name="connsiteX4" fmla="*/ 18570 w 19054"/>
                <a:gd name="connsiteY4" fmla="*/ 6535 h 19053"/>
                <a:gd name="connsiteX5" fmla="*/ 18868 w 19054"/>
                <a:gd name="connsiteY5" fmla="*/ 7663 h 1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4" h="19053">
                  <a:moveTo>
                    <a:pt x="18868" y="7663"/>
                  </a:moveTo>
                  <a:cubicBezTo>
                    <a:pt x="19898" y="12822"/>
                    <a:pt x="16551" y="17838"/>
                    <a:pt x="11392" y="18868"/>
                  </a:cubicBezTo>
                  <a:cubicBezTo>
                    <a:pt x="6675" y="19810"/>
                    <a:pt x="1997" y="17087"/>
                    <a:pt x="485" y="12521"/>
                  </a:cubicBezTo>
                  <a:cubicBezTo>
                    <a:pt x="-1168" y="7527"/>
                    <a:pt x="1540" y="2138"/>
                    <a:pt x="6534" y="485"/>
                  </a:cubicBezTo>
                  <a:cubicBezTo>
                    <a:pt x="11529" y="-1168"/>
                    <a:pt x="16917" y="1541"/>
                    <a:pt x="18570" y="6535"/>
                  </a:cubicBezTo>
                  <a:cubicBezTo>
                    <a:pt x="18692" y="6905"/>
                    <a:pt x="18792" y="7281"/>
                    <a:pt x="18868" y="7663"/>
                  </a:cubicBezTo>
                </a:path>
              </a:pathLst>
            </a:custGeom>
            <a:noFill/>
            <a:ln w="9525" cap="rnd">
              <a:solidFill>
                <a:schemeClr val="bg2"/>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37C7D45A-A90A-E4BE-EF57-5C18D0A38F17}"/>
                </a:ext>
              </a:extLst>
            </p:cNvPr>
            <p:cNvSpPr/>
            <p:nvPr/>
          </p:nvSpPr>
          <p:spPr>
            <a:xfrm>
              <a:off x="6330219" y="3049052"/>
              <a:ext cx="151752" cy="429000"/>
            </a:xfrm>
            <a:custGeom>
              <a:avLst/>
              <a:gdLst>
                <a:gd name="connsiteX0" fmla="*/ 38005 w 151752"/>
                <a:gd name="connsiteY0" fmla="*/ 429001 h 429000"/>
                <a:gd name="connsiteX1" fmla="*/ 123730 w 151752"/>
                <a:gd name="connsiteY1" fmla="*/ 405855 h 429000"/>
                <a:gd name="connsiteX2" fmla="*/ 150400 w 151752"/>
                <a:gd name="connsiteY2" fmla="*/ 359087 h 429000"/>
                <a:gd name="connsiteX3" fmla="*/ 61913 w 151752"/>
                <a:gd name="connsiteY3" fmla="*/ 27998 h 429000"/>
                <a:gd name="connsiteX4" fmla="*/ 15240 w 151752"/>
                <a:gd name="connsiteY4" fmla="*/ 1328 h 429000"/>
                <a:gd name="connsiteX5" fmla="*/ 0 w 151752"/>
                <a:gd name="connsiteY5" fmla="*/ 5424 h 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52" h="429000">
                  <a:moveTo>
                    <a:pt x="38005" y="429001"/>
                  </a:moveTo>
                  <a:lnTo>
                    <a:pt x="123730" y="405855"/>
                  </a:lnTo>
                  <a:cubicBezTo>
                    <a:pt x="143998" y="400291"/>
                    <a:pt x="155931" y="379364"/>
                    <a:pt x="150400" y="359087"/>
                  </a:cubicBezTo>
                  <a:lnTo>
                    <a:pt x="61913" y="27998"/>
                  </a:lnTo>
                  <a:cubicBezTo>
                    <a:pt x="56347" y="7778"/>
                    <a:pt x="35486" y="-4142"/>
                    <a:pt x="15240" y="1328"/>
                  </a:cubicBezTo>
                  <a:lnTo>
                    <a:pt x="0" y="5424"/>
                  </a:lnTo>
                </a:path>
              </a:pathLst>
            </a:custGeom>
            <a:noFill/>
            <a:ln w="9525" cap="rnd">
              <a:solidFill>
                <a:schemeClr val="bg2"/>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56272B28-E80A-59DE-7187-FF2815DDB53D}"/>
                </a:ext>
              </a:extLst>
            </p:cNvPr>
            <p:cNvSpPr/>
            <p:nvPr/>
          </p:nvSpPr>
          <p:spPr>
            <a:xfrm>
              <a:off x="5710218" y="3187540"/>
              <a:ext cx="492937" cy="431763"/>
            </a:xfrm>
            <a:custGeom>
              <a:avLst/>
              <a:gdLst>
                <a:gd name="connsiteX0" fmla="*/ 124606 w 492937"/>
                <a:gd name="connsiteY0" fmla="*/ 0 h 431763"/>
                <a:gd name="connsiteX1" fmla="*/ 28023 w 492937"/>
                <a:gd name="connsiteY1" fmla="*/ 25908 h 431763"/>
                <a:gd name="connsiteX2" fmla="*/ 1353 w 492937"/>
                <a:gd name="connsiteY2" fmla="*/ 72676 h 431763"/>
                <a:gd name="connsiteX3" fmla="*/ 90507 w 492937"/>
                <a:gd name="connsiteY3" fmla="*/ 403765 h 431763"/>
                <a:gd name="connsiteX4" fmla="*/ 137179 w 492937"/>
                <a:gd name="connsiteY4" fmla="*/ 430435 h 431763"/>
                <a:gd name="connsiteX5" fmla="*/ 492938 w 492937"/>
                <a:gd name="connsiteY5" fmla="*/ 335185 h 43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937" h="431763">
                  <a:moveTo>
                    <a:pt x="124606" y="0"/>
                  </a:moveTo>
                  <a:lnTo>
                    <a:pt x="28023" y="25908"/>
                  </a:lnTo>
                  <a:cubicBezTo>
                    <a:pt x="7755" y="31473"/>
                    <a:pt x="-4179" y="52399"/>
                    <a:pt x="1353" y="72676"/>
                  </a:cubicBezTo>
                  <a:lnTo>
                    <a:pt x="90507" y="403765"/>
                  </a:lnTo>
                  <a:cubicBezTo>
                    <a:pt x="96072" y="423985"/>
                    <a:pt x="116933" y="435906"/>
                    <a:pt x="137179" y="430435"/>
                  </a:cubicBezTo>
                  <a:lnTo>
                    <a:pt x="492938" y="335185"/>
                  </a:lnTo>
                </a:path>
              </a:pathLst>
            </a:custGeom>
            <a:noFill/>
            <a:ln w="9525" cap="rnd">
              <a:solidFill>
                <a:schemeClr val="bg2"/>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98843413-8BB9-3C87-5592-3AE223A9252A}"/>
                </a:ext>
              </a:extLst>
            </p:cNvPr>
            <p:cNvSpPr/>
            <p:nvPr/>
          </p:nvSpPr>
          <p:spPr>
            <a:xfrm>
              <a:off x="6025324" y="3028949"/>
              <a:ext cx="114300" cy="266700"/>
            </a:xfrm>
            <a:custGeom>
              <a:avLst/>
              <a:gdLst>
                <a:gd name="connsiteX0" fmla="*/ 114300 w 114300"/>
                <a:gd name="connsiteY0" fmla="*/ 209550 h 266700"/>
                <a:gd name="connsiteX1" fmla="*/ 57150 w 114300"/>
                <a:gd name="connsiteY1" fmla="*/ 266700 h 266700"/>
                <a:gd name="connsiteX2" fmla="*/ 0 w 114300"/>
                <a:gd name="connsiteY2" fmla="*/ 209550 h 266700"/>
                <a:gd name="connsiteX3" fmla="*/ 0 w 114300"/>
                <a:gd name="connsiteY3" fmla="*/ 57150 h 266700"/>
                <a:gd name="connsiteX4" fmla="*/ 57150 w 114300"/>
                <a:gd name="connsiteY4" fmla="*/ 0 h 266700"/>
                <a:gd name="connsiteX5" fmla="*/ 114300 w 114300"/>
                <a:gd name="connsiteY5" fmla="*/ 571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66700">
                  <a:moveTo>
                    <a:pt x="114300" y="209550"/>
                  </a:moveTo>
                  <a:cubicBezTo>
                    <a:pt x="114300" y="241113"/>
                    <a:pt x="88713" y="266700"/>
                    <a:pt x="57150" y="266700"/>
                  </a:cubicBezTo>
                  <a:cubicBezTo>
                    <a:pt x="25587" y="266700"/>
                    <a:pt x="0" y="241113"/>
                    <a:pt x="0" y="209550"/>
                  </a:cubicBezTo>
                  <a:lnTo>
                    <a:pt x="0" y="57150"/>
                  </a:lnTo>
                  <a:cubicBezTo>
                    <a:pt x="0" y="25587"/>
                    <a:pt x="25587" y="0"/>
                    <a:pt x="57150" y="0"/>
                  </a:cubicBezTo>
                  <a:cubicBezTo>
                    <a:pt x="88713" y="0"/>
                    <a:pt x="114300" y="25587"/>
                    <a:pt x="114300" y="57150"/>
                  </a:cubicBezTo>
                  <a:close/>
                </a:path>
              </a:pathLst>
            </a:custGeom>
            <a:noFill/>
            <a:ln w="9525" cap="rnd">
              <a:solidFill>
                <a:schemeClr val="bg2"/>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68A2A9D0-3DF3-54AB-0D9F-7800740EE7A8}"/>
                </a:ext>
              </a:extLst>
            </p:cNvPr>
            <p:cNvSpPr/>
            <p:nvPr/>
          </p:nvSpPr>
          <p:spPr>
            <a:xfrm>
              <a:off x="5911024" y="3067049"/>
              <a:ext cx="114300" cy="266700"/>
            </a:xfrm>
            <a:custGeom>
              <a:avLst/>
              <a:gdLst>
                <a:gd name="connsiteX0" fmla="*/ 114300 w 114300"/>
                <a:gd name="connsiteY0" fmla="*/ 209550 h 266700"/>
                <a:gd name="connsiteX1" fmla="*/ 57150 w 114300"/>
                <a:gd name="connsiteY1" fmla="*/ 266700 h 266700"/>
                <a:gd name="connsiteX2" fmla="*/ 0 w 114300"/>
                <a:gd name="connsiteY2" fmla="*/ 209550 h 266700"/>
                <a:gd name="connsiteX3" fmla="*/ 0 w 114300"/>
                <a:gd name="connsiteY3" fmla="*/ 57150 h 266700"/>
                <a:gd name="connsiteX4" fmla="*/ 57150 w 114300"/>
                <a:gd name="connsiteY4" fmla="*/ 0 h 266700"/>
                <a:gd name="connsiteX5" fmla="*/ 114300 w 114300"/>
                <a:gd name="connsiteY5" fmla="*/ 571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66700">
                  <a:moveTo>
                    <a:pt x="114300" y="209550"/>
                  </a:moveTo>
                  <a:cubicBezTo>
                    <a:pt x="114300" y="241113"/>
                    <a:pt x="88713" y="266700"/>
                    <a:pt x="57150" y="266700"/>
                  </a:cubicBezTo>
                  <a:cubicBezTo>
                    <a:pt x="25587" y="266700"/>
                    <a:pt x="0" y="241113"/>
                    <a:pt x="0" y="209550"/>
                  </a:cubicBezTo>
                  <a:lnTo>
                    <a:pt x="0" y="57150"/>
                  </a:lnTo>
                  <a:cubicBezTo>
                    <a:pt x="0" y="25587"/>
                    <a:pt x="25587" y="0"/>
                    <a:pt x="57150" y="0"/>
                  </a:cubicBezTo>
                  <a:cubicBezTo>
                    <a:pt x="88713" y="0"/>
                    <a:pt x="114300" y="25587"/>
                    <a:pt x="114300" y="57150"/>
                  </a:cubicBezTo>
                  <a:close/>
                </a:path>
              </a:pathLst>
            </a:custGeom>
            <a:noFill/>
            <a:ln w="9525" cap="rnd">
              <a:solidFill>
                <a:schemeClr val="bg2"/>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A3F81A39-93F4-A747-F61D-4FCFE7020871}"/>
                </a:ext>
              </a:extLst>
            </p:cNvPr>
            <p:cNvSpPr/>
            <p:nvPr/>
          </p:nvSpPr>
          <p:spPr>
            <a:xfrm>
              <a:off x="6139624" y="2990849"/>
              <a:ext cx="114300" cy="266700"/>
            </a:xfrm>
            <a:custGeom>
              <a:avLst/>
              <a:gdLst>
                <a:gd name="connsiteX0" fmla="*/ 114300 w 114300"/>
                <a:gd name="connsiteY0" fmla="*/ 209550 h 266700"/>
                <a:gd name="connsiteX1" fmla="*/ 57150 w 114300"/>
                <a:gd name="connsiteY1" fmla="*/ 266700 h 266700"/>
                <a:gd name="connsiteX2" fmla="*/ 0 w 114300"/>
                <a:gd name="connsiteY2" fmla="*/ 209550 h 266700"/>
                <a:gd name="connsiteX3" fmla="*/ 0 w 114300"/>
                <a:gd name="connsiteY3" fmla="*/ 57150 h 266700"/>
                <a:gd name="connsiteX4" fmla="*/ 57150 w 114300"/>
                <a:gd name="connsiteY4" fmla="*/ 0 h 266700"/>
                <a:gd name="connsiteX5" fmla="*/ 114300 w 114300"/>
                <a:gd name="connsiteY5" fmla="*/ 571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66700">
                  <a:moveTo>
                    <a:pt x="114300" y="209550"/>
                  </a:moveTo>
                  <a:cubicBezTo>
                    <a:pt x="114300" y="241113"/>
                    <a:pt x="88713" y="266700"/>
                    <a:pt x="57150" y="266700"/>
                  </a:cubicBezTo>
                  <a:cubicBezTo>
                    <a:pt x="25587" y="266700"/>
                    <a:pt x="0" y="241113"/>
                    <a:pt x="0" y="209550"/>
                  </a:cubicBezTo>
                  <a:lnTo>
                    <a:pt x="0" y="57150"/>
                  </a:lnTo>
                  <a:cubicBezTo>
                    <a:pt x="0" y="25587"/>
                    <a:pt x="25587" y="0"/>
                    <a:pt x="57150" y="0"/>
                  </a:cubicBezTo>
                  <a:cubicBezTo>
                    <a:pt x="88713" y="0"/>
                    <a:pt x="114300" y="25587"/>
                    <a:pt x="114300" y="57150"/>
                  </a:cubicBezTo>
                  <a:close/>
                </a:path>
              </a:pathLst>
            </a:custGeom>
            <a:noFill/>
            <a:ln w="9525" cap="rnd">
              <a:solidFill>
                <a:schemeClr val="bg2"/>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D63241D9-CB46-23DF-7C6A-1E350D42D98F}"/>
                </a:ext>
              </a:extLst>
            </p:cNvPr>
            <p:cNvSpPr/>
            <p:nvPr/>
          </p:nvSpPr>
          <p:spPr>
            <a:xfrm>
              <a:off x="6177724" y="3479958"/>
              <a:ext cx="76200" cy="120491"/>
            </a:xfrm>
            <a:custGeom>
              <a:avLst/>
              <a:gdLst>
                <a:gd name="connsiteX0" fmla="*/ 0 w 76200"/>
                <a:gd name="connsiteY0" fmla="*/ 120491 h 120491"/>
                <a:gd name="connsiteX1" fmla="*/ 76200 w 76200"/>
                <a:gd name="connsiteY1" fmla="*/ 0 h 120491"/>
              </a:gdLst>
              <a:ahLst/>
              <a:cxnLst>
                <a:cxn ang="0">
                  <a:pos x="connsiteX0" y="connsiteY0"/>
                </a:cxn>
                <a:cxn ang="0">
                  <a:pos x="connsiteX1" y="connsiteY1"/>
                </a:cxn>
              </a:cxnLst>
              <a:rect l="l" t="t" r="r" b="b"/>
              <a:pathLst>
                <a:path w="76200" h="120491">
                  <a:moveTo>
                    <a:pt x="0" y="120491"/>
                  </a:moveTo>
                  <a:cubicBezTo>
                    <a:pt x="-3" y="68981"/>
                    <a:pt x="29661" y="22076"/>
                    <a:pt x="76200" y="0"/>
                  </a:cubicBezTo>
                </a:path>
              </a:pathLst>
            </a:custGeom>
            <a:noFill/>
            <a:ln w="9525" cap="rnd">
              <a:solidFill>
                <a:schemeClr val="bg2"/>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133DC84C-B568-0598-EE34-F5434A2CBC35}"/>
                </a:ext>
              </a:extLst>
            </p:cNvPr>
            <p:cNvSpPr/>
            <p:nvPr/>
          </p:nvSpPr>
          <p:spPr>
            <a:xfrm>
              <a:off x="5911024" y="3601020"/>
              <a:ext cx="76200" cy="266128"/>
            </a:xfrm>
            <a:custGeom>
              <a:avLst/>
              <a:gdLst>
                <a:gd name="connsiteX0" fmla="*/ 0 w 76200"/>
                <a:gd name="connsiteY0" fmla="*/ 0 h 266128"/>
                <a:gd name="connsiteX1" fmla="*/ 0 w 76200"/>
                <a:gd name="connsiteY1" fmla="*/ 18479 h 266128"/>
                <a:gd name="connsiteX2" fmla="*/ 30480 w 76200"/>
                <a:gd name="connsiteY2" fmla="*/ 79439 h 266128"/>
                <a:gd name="connsiteX3" fmla="*/ 45720 w 76200"/>
                <a:gd name="connsiteY3" fmla="*/ 90869 h 266128"/>
                <a:gd name="connsiteX4" fmla="*/ 76200 w 76200"/>
                <a:gd name="connsiteY4" fmla="*/ 151829 h 266128"/>
                <a:gd name="connsiteX5" fmla="*/ 76200 w 76200"/>
                <a:gd name="connsiteY5" fmla="*/ 266129 h 26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66128">
                  <a:moveTo>
                    <a:pt x="0" y="0"/>
                  </a:moveTo>
                  <a:lnTo>
                    <a:pt x="0" y="18479"/>
                  </a:lnTo>
                  <a:cubicBezTo>
                    <a:pt x="0" y="42463"/>
                    <a:pt x="11293" y="65048"/>
                    <a:pt x="30480" y="79439"/>
                  </a:cubicBezTo>
                  <a:lnTo>
                    <a:pt x="45720" y="90869"/>
                  </a:lnTo>
                  <a:cubicBezTo>
                    <a:pt x="64907" y="105259"/>
                    <a:pt x="76200" y="127844"/>
                    <a:pt x="76200" y="151829"/>
                  </a:cubicBezTo>
                  <a:lnTo>
                    <a:pt x="76200" y="266129"/>
                  </a:lnTo>
                </a:path>
              </a:pathLst>
            </a:custGeom>
            <a:noFill/>
            <a:ln w="9525" cap="rnd">
              <a:solidFill>
                <a:schemeClr val="bg2"/>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1B2D5271-2DFA-5CD2-075C-F35FC9FA952C}"/>
                </a:ext>
              </a:extLst>
            </p:cNvPr>
            <p:cNvSpPr/>
            <p:nvPr/>
          </p:nvSpPr>
          <p:spPr>
            <a:xfrm>
              <a:off x="6253924" y="3295649"/>
              <a:ext cx="114300" cy="571500"/>
            </a:xfrm>
            <a:custGeom>
              <a:avLst/>
              <a:gdLst>
                <a:gd name="connsiteX0" fmla="*/ 0 w 114300"/>
                <a:gd name="connsiteY0" fmla="*/ 184309 h 571500"/>
                <a:gd name="connsiteX1" fmla="*/ 0 w 114300"/>
                <a:gd name="connsiteY1" fmla="*/ 57150 h 571500"/>
                <a:gd name="connsiteX2" fmla="*/ 57150 w 114300"/>
                <a:gd name="connsiteY2" fmla="*/ 0 h 571500"/>
                <a:gd name="connsiteX3" fmla="*/ 114300 w 114300"/>
                <a:gd name="connsiteY3" fmla="*/ 57150 h 571500"/>
                <a:gd name="connsiteX4" fmla="*/ 114300 w 114300"/>
                <a:gd name="connsiteY4" fmla="*/ 266700 h 571500"/>
                <a:gd name="connsiteX5" fmla="*/ 45720 w 114300"/>
                <a:gd name="connsiteY5" fmla="*/ 371475 h 571500"/>
                <a:gd name="connsiteX6" fmla="*/ 0 w 114300"/>
                <a:gd name="connsiteY6" fmla="*/ 441388 h 571500"/>
                <a:gd name="connsiteX7" fmla="*/ 0 w 114300"/>
                <a:gd name="connsiteY7"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571500">
                  <a:moveTo>
                    <a:pt x="0" y="184309"/>
                  </a:moveTo>
                  <a:lnTo>
                    <a:pt x="0" y="57150"/>
                  </a:lnTo>
                  <a:cubicBezTo>
                    <a:pt x="0" y="25587"/>
                    <a:pt x="25587" y="0"/>
                    <a:pt x="57150" y="0"/>
                  </a:cubicBezTo>
                  <a:cubicBezTo>
                    <a:pt x="88713" y="0"/>
                    <a:pt x="114300" y="25587"/>
                    <a:pt x="114300" y="57150"/>
                  </a:cubicBezTo>
                  <a:lnTo>
                    <a:pt x="114300" y="266700"/>
                  </a:lnTo>
                  <a:cubicBezTo>
                    <a:pt x="114307" y="312154"/>
                    <a:pt x="87380" y="353293"/>
                    <a:pt x="45720" y="371475"/>
                  </a:cubicBezTo>
                  <a:cubicBezTo>
                    <a:pt x="17926" y="383605"/>
                    <a:pt x="-30" y="411063"/>
                    <a:pt x="0" y="441388"/>
                  </a:cubicBezTo>
                  <a:lnTo>
                    <a:pt x="0" y="571500"/>
                  </a:lnTo>
                </a:path>
              </a:pathLst>
            </a:custGeom>
            <a:noFill/>
            <a:ln w="9525" cap="rnd">
              <a:solidFill>
                <a:schemeClr val="bg2"/>
              </a:solidFill>
              <a:prstDash val="solid"/>
              <a:round/>
            </a:ln>
          </p:spPr>
          <p:txBody>
            <a:bodyPr rtlCol="0" anchor="ctr"/>
            <a:lstStyle/>
            <a:p>
              <a:endParaRPr lang="en-US"/>
            </a:p>
          </p:txBody>
        </p:sp>
      </p:grpSp>
      <p:sp>
        <p:nvSpPr>
          <p:cNvPr id="15" name="Footer Placeholder 3">
            <a:extLst>
              <a:ext uri="{FF2B5EF4-FFF2-40B4-BE49-F238E27FC236}">
                <a16:creationId xmlns:a16="http://schemas.microsoft.com/office/drawing/2014/main" id="{80A2026E-D8DE-890B-B624-7F5CEDABAE6C}"/>
              </a:ext>
            </a:extLst>
          </p:cNvPr>
          <p:cNvSpPr txBox="1">
            <a:spLocks/>
          </p:cNvSpPr>
          <p:nvPr/>
        </p:nvSpPr>
        <p:spPr>
          <a:xfrm>
            <a:off x="373181" y="5771162"/>
            <a:ext cx="3962725" cy="300876"/>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t>Note: Spend includes </a:t>
            </a:r>
            <a:r>
              <a:rPr lang="en-US" sz="900"/>
              <a:t>national TV broadcasts, print publications, newspapers and websites, and social media platforms.</a:t>
            </a:r>
            <a:endParaRPr lang="en-GB" sz="900"/>
          </a:p>
        </p:txBody>
      </p:sp>
      <p:sp>
        <p:nvSpPr>
          <p:cNvPr id="12" name="Slide Number Placeholder 11">
            <a:extLst>
              <a:ext uri="{FF2B5EF4-FFF2-40B4-BE49-F238E27FC236}">
                <a16:creationId xmlns:a16="http://schemas.microsoft.com/office/drawing/2014/main" id="{B58209CF-36DC-F8F0-58B1-C40A1C8F29E1}"/>
              </a:ext>
            </a:extLst>
          </p:cNvPr>
          <p:cNvSpPr>
            <a:spLocks noGrp="1"/>
          </p:cNvSpPr>
          <p:nvPr>
            <p:ph type="sldNum" sz="quarter" idx="10"/>
          </p:nvPr>
        </p:nvSpPr>
        <p:spPr/>
        <p:txBody>
          <a:bodyPr/>
          <a:lstStyle/>
          <a:p>
            <a:fld id="{4034BEE3-566C-4068-A777-C3A4762E861B}" type="slidenum">
              <a:rPr lang="en-GB" smtClean="0"/>
              <a:pPr/>
              <a:t>16</a:t>
            </a:fld>
            <a:endParaRPr lang="en-GB"/>
          </a:p>
        </p:txBody>
      </p:sp>
    </p:spTree>
    <p:extLst>
      <p:ext uri="{BB962C8B-B14F-4D97-AF65-F5344CB8AC3E}">
        <p14:creationId xmlns:p14="http://schemas.microsoft.com/office/powerpoint/2010/main" val="276094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measuring tape on a pink background&#10;&#10;Description automatically generated">
            <a:extLst>
              <a:ext uri="{FF2B5EF4-FFF2-40B4-BE49-F238E27FC236}">
                <a16:creationId xmlns:a16="http://schemas.microsoft.com/office/drawing/2014/main" id="{1B490F27-FDF8-5427-5CA6-281689E874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BF99DA16-5B53-CBC1-4933-48523FDA7A03}"/>
              </a:ext>
            </a:extLst>
          </p:cNvPr>
          <p:cNvCxnSpPr>
            <a:cxnSpLocks/>
          </p:cNvCxnSpPr>
          <p:nvPr>
            <p:custDataLst>
              <p:tags r:id="rId1"/>
            </p:custDataLst>
          </p:nvPr>
        </p:nvCxnSpPr>
        <p:spPr>
          <a:xfrm>
            <a:off x="360000" y="6120000"/>
            <a:ext cx="1147163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BA5476E-6206-73B0-7AF5-43A6E7A9E5C8}"/>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59999" y="6390412"/>
            <a:ext cx="1080272" cy="204376"/>
          </a:xfrm>
          <a:prstGeom prst="rect">
            <a:avLst/>
          </a:prstGeom>
        </p:spPr>
      </p:pic>
      <p:sp>
        <p:nvSpPr>
          <p:cNvPr id="2" name="Title 1">
            <a:extLst>
              <a:ext uri="{FF2B5EF4-FFF2-40B4-BE49-F238E27FC236}">
                <a16:creationId xmlns:a16="http://schemas.microsoft.com/office/drawing/2014/main" id="{E8A4EB9D-8DD2-F2DF-C00A-C4D06CCBA55A}"/>
              </a:ext>
            </a:extLst>
          </p:cNvPr>
          <p:cNvSpPr>
            <a:spLocks noGrp="1"/>
          </p:cNvSpPr>
          <p:nvPr>
            <p:ph type="title"/>
          </p:nvPr>
        </p:nvSpPr>
        <p:spPr>
          <a:xfrm>
            <a:off x="360000" y="430718"/>
            <a:ext cx="5643926" cy="403200"/>
          </a:xfrm>
        </p:spPr>
        <p:txBody>
          <a:bodyPr/>
          <a:lstStyle/>
          <a:p>
            <a:r>
              <a:rPr lang="en-US"/>
              <a:t>Apparel brands and retailers will have </a:t>
            </a:r>
            <a:br>
              <a:rPr lang="en-US"/>
            </a:br>
            <a:r>
              <a:rPr lang="en-US"/>
              <a:t>to thread the needle to capture both </a:t>
            </a:r>
            <a:br>
              <a:rPr lang="en-US"/>
            </a:br>
            <a:r>
              <a:rPr lang="en-US"/>
              <a:t>body-positive and AOM shoppers</a:t>
            </a:r>
          </a:p>
        </p:txBody>
      </p:sp>
      <p:sp>
        <p:nvSpPr>
          <p:cNvPr id="4" name="Footer Placeholder 3">
            <a:extLst>
              <a:ext uri="{FF2B5EF4-FFF2-40B4-BE49-F238E27FC236}">
                <a16:creationId xmlns:a16="http://schemas.microsoft.com/office/drawing/2014/main" id="{49E58BA6-CD57-980D-2076-114678A1E8A9}"/>
              </a:ext>
            </a:extLst>
          </p:cNvPr>
          <p:cNvSpPr>
            <a:spLocks noGrp="1"/>
          </p:cNvSpPr>
          <p:nvPr>
            <p:ph type="ftr" sz="quarter" idx="11"/>
          </p:nvPr>
        </p:nvSpPr>
        <p:spPr/>
        <p:txBody>
          <a:bodyPr/>
          <a:lstStyle/>
          <a:p>
            <a:r>
              <a:rPr lang="en-GB"/>
              <a:t>Source: Kantar</a:t>
            </a:r>
          </a:p>
        </p:txBody>
      </p:sp>
      <p:sp>
        <p:nvSpPr>
          <p:cNvPr id="11" name="TextBox 10">
            <a:extLst>
              <a:ext uri="{FF2B5EF4-FFF2-40B4-BE49-F238E27FC236}">
                <a16:creationId xmlns:a16="http://schemas.microsoft.com/office/drawing/2014/main" id="{69CC977D-A87B-E6A3-0A27-D89A07BCE4CA}"/>
              </a:ext>
            </a:extLst>
          </p:cNvPr>
          <p:cNvSpPr txBox="1"/>
          <p:nvPr/>
        </p:nvSpPr>
        <p:spPr>
          <a:xfrm>
            <a:off x="359998" y="1985891"/>
            <a:ext cx="5000895" cy="2923877"/>
          </a:xfrm>
          <a:prstGeom prst="rect">
            <a:avLst/>
          </a:prstGeom>
          <a:noFill/>
        </p:spPr>
        <p:txBody>
          <a:bodyPr wrap="square" lIns="0" rIns="0">
            <a:spAutoFit/>
          </a:bodyPr>
          <a:lstStyle/>
          <a:p>
            <a:pPr>
              <a:spcAft>
                <a:spcPts val="2400"/>
              </a:spcAft>
            </a:pPr>
            <a:r>
              <a:rPr lang="en-US" b="1"/>
              <a:t>Going forward, brands will need to apply a surgical approach to appeal to body-positive and weight-loss drug audiences.</a:t>
            </a:r>
          </a:p>
          <a:p>
            <a:pPr marL="573088">
              <a:spcAft>
                <a:spcPts val="3600"/>
              </a:spcAft>
            </a:pPr>
            <a:r>
              <a:rPr lang="en-US" sz="1600"/>
              <a:t>Reflect body positivity — on both the large and small sides of spectrum — in marketing imagery.</a:t>
            </a:r>
          </a:p>
          <a:p>
            <a:pPr marL="573088">
              <a:spcAft>
                <a:spcPts val="3600"/>
              </a:spcAft>
            </a:pPr>
            <a:r>
              <a:rPr lang="en-US" sz="1600"/>
              <a:t>Invest in researching the shifting attitudes of </a:t>
            </a:r>
            <a:br>
              <a:rPr lang="en-US" sz="1600"/>
            </a:br>
            <a:r>
              <a:rPr lang="en-US" sz="1600"/>
              <a:t>Gen Z shoppers about these divergent trends </a:t>
            </a:r>
            <a:br>
              <a:rPr lang="en-US" sz="1600"/>
            </a:br>
            <a:r>
              <a:rPr lang="en-US" sz="1600"/>
              <a:t>to capture their critical share of wallet.</a:t>
            </a:r>
          </a:p>
        </p:txBody>
      </p:sp>
      <p:grpSp>
        <p:nvGrpSpPr>
          <p:cNvPr id="14" name="Graphic 12">
            <a:extLst>
              <a:ext uri="{FF2B5EF4-FFF2-40B4-BE49-F238E27FC236}">
                <a16:creationId xmlns:a16="http://schemas.microsoft.com/office/drawing/2014/main" id="{8CD7A270-813C-6A9F-3604-300AF27E1325}"/>
              </a:ext>
            </a:extLst>
          </p:cNvPr>
          <p:cNvGrpSpPr/>
          <p:nvPr/>
        </p:nvGrpSpPr>
        <p:grpSpPr>
          <a:xfrm>
            <a:off x="351033" y="3187081"/>
            <a:ext cx="482684" cy="477960"/>
            <a:chOff x="5657849" y="2995612"/>
            <a:chExt cx="876500" cy="867922"/>
          </a:xfrm>
          <a:noFill/>
        </p:grpSpPr>
        <p:sp>
          <p:nvSpPr>
            <p:cNvPr id="15" name="Freeform: Shape 14">
              <a:extLst>
                <a:ext uri="{FF2B5EF4-FFF2-40B4-BE49-F238E27FC236}">
                  <a16:creationId xmlns:a16="http://schemas.microsoft.com/office/drawing/2014/main" id="{32CAD038-4158-5E54-B004-BAC253F82401}"/>
                </a:ext>
              </a:extLst>
            </p:cNvPr>
            <p:cNvSpPr/>
            <p:nvPr/>
          </p:nvSpPr>
          <p:spPr>
            <a:xfrm>
              <a:off x="6076952" y="3471679"/>
              <a:ext cx="457397" cy="391854"/>
            </a:xfrm>
            <a:custGeom>
              <a:avLst/>
              <a:gdLst>
                <a:gd name="connsiteX0" fmla="*/ 242885 w 457397"/>
                <a:gd name="connsiteY0" fmla="*/ 385945 h 391854"/>
                <a:gd name="connsiteX1" fmla="*/ 229074 w 457397"/>
                <a:gd name="connsiteY1" fmla="*/ 391851 h 391854"/>
                <a:gd name="connsiteX2" fmla="*/ 214881 w 457397"/>
                <a:gd name="connsiteY2" fmla="*/ 385945 h 391854"/>
                <a:gd name="connsiteX3" fmla="*/ 33906 w 457397"/>
                <a:gd name="connsiteY3" fmla="*/ 197064 h 391854"/>
                <a:gd name="connsiteX4" fmla="*/ 12285 w 457397"/>
                <a:gd name="connsiteY4" fmla="*/ 63714 h 391854"/>
                <a:gd name="connsiteX5" fmla="*/ 12285 w 457397"/>
                <a:gd name="connsiteY5" fmla="*/ 63714 h 391854"/>
                <a:gd name="connsiteX6" fmla="*/ 166922 w 457397"/>
                <a:gd name="connsiteY6" fmla="*/ 12203 h 391854"/>
                <a:gd name="connsiteX7" fmla="*/ 196879 w 457397"/>
                <a:gd name="connsiteY7" fmla="*/ 33806 h 391854"/>
                <a:gd name="connsiteX8" fmla="*/ 228693 w 457397"/>
                <a:gd name="connsiteY8" fmla="*/ 65619 h 391854"/>
                <a:gd name="connsiteX9" fmla="*/ 260506 w 457397"/>
                <a:gd name="connsiteY9" fmla="*/ 33806 h 391854"/>
                <a:gd name="connsiteX10" fmla="*/ 423632 w 457397"/>
                <a:gd name="connsiteY10" fmla="*/ 33817 h 391854"/>
                <a:gd name="connsiteX11" fmla="*/ 445196 w 457397"/>
                <a:gd name="connsiteY11" fmla="*/ 63714 h 391854"/>
                <a:gd name="connsiteX12" fmla="*/ 445196 w 457397"/>
                <a:gd name="connsiteY12" fmla="*/ 63714 h 391854"/>
                <a:gd name="connsiteX13" fmla="*/ 423574 w 457397"/>
                <a:gd name="connsiteY13" fmla="*/ 197064 h 3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397" h="391854">
                  <a:moveTo>
                    <a:pt x="242885" y="385945"/>
                  </a:moveTo>
                  <a:cubicBezTo>
                    <a:pt x="239284" y="389722"/>
                    <a:pt x="234291" y="391857"/>
                    <a:pt x="229074" y="391851"/>
                  </a:cubicBezTo>
                  <a:cubicBezTo>
                    <a:pt x="223723" y="391963"/>
                    <a:pt x="218572" y="389820"/>
                    <a:pt x="214881" y="385945"/>
                  </a:cubicBezTo>
                  <a:lnTo>
                    <a:pt x="33906" y="197064"/>
                  </a:lnTo>
                  <a:cubicBezTo>
                    <a:pt x="-1354" y="161954"/>
                    <a:pt x="-10075" y="108168"/>
                    <a:pt x="12285" y="63714"/>
                  </a:cubicBezTo>
                  <a:lnTo>
                    <a:pt x="12285" y="63714"/>
                  </a:lnTo>
                  <a:cubicBezTo>
                    <a:pt x="40762" y="6788"/>
                    <a:pt x="109996" y="-16275"/>
                    <a:pt x="166922" y="12203"/>
                  </a:cubicBezTo>
                  <a:cubicBezTo>
                    <a:pt x="178004" y="17747"/>
                    <a:pt x="188120" y="25041"/>
                    <a:pt x="196879" y="33806"/>
                  </a:cubicBezTo>
                  <a:lnTo>
                    <a:pt x="228693" y="65619"/>
                  </a:lnTo>
                  <a:lnTo>
                    <a:pt x="260506" y="33806"/>
                  </a:lnTo>
                  <a:cubicBezTo>
                    <a:pt x="305556" y="-11237"/>
                    <a:pt x="378589" y="-11232"/>
                    <a:pt x="423632" y="33817"/>
                  </a:cubicBezTo>
                  <a:cubicBezTo>
                    <a:pt x="432376" y="42563"/>
                    <a:pt x="439657" y="52657"/>
                    <a:pt x="445196" y="63714"/>
                  </a:cubicBezTo>
                  <a:lnTo>
                    <a:pt x="445196" y="63714"/>
                  </a:lnTo>
                  <a:cubicBezTo>
                    <a:pt x="467433" y="108187"/>
                    <a:pt x="458724" y="161897"/>
                    <a:pt x="423574" y="197064"/>
                  </a:cubicBezTo>
                  <a:close/>
                </a:path>
              </a:pathLst>
            </a:custGeom>
            <a:noFill/>
            <a:ln w="9525" cap="rnd">
              <a:solidFill>
                <a:srgbClr val="000000"/>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E8D2EC7F-28E9-B903-8C05-CE617D4C0256}"/>
                </a:ext>
              </a:extLst>
            </p:cNvPr>
            <p:cNvSpPr/>
            <p:nvPr/>
          </p:nvSpPr>
          <p:spPr>
            <a:xfrm>
              <a:off x="5762624" y="2995612"/>
              <a:ext cx="323850" cy="323850"/>
            </a:xfrm>
            <a:custGeom>
              <a:avLst/>
              <a:gdLst>
                <a:gd name="connsiteX0" fmla="*/ 161925 w 323850"/>
                <a:gd name="connsiteY0" fmla="*/ 323850 h 323850"/>
                <a:gd name="connsiteX1" fmla="*/ 323850 w 323850"/>
                <a:gd name="connsiteY1" fmla="*/ 161925 h 323850"/>
                <a:gd name="connsiteX2" fmla="*/ 161925 w 323850"/>
                <a:gd name="connsiteY2" fmla="*/ 0 h 323850"/>
                <a:gd name="connsiteX3" fmla="*/ 0 w 323850"/>
                <a:gd name="connsiteY3" fmla="*/ 161925 h 323850"/>
                <a:gd name="connsiteX4" fmla="*/ 161925 w 323850"/>
                <a:gd name="connsiteY4" fmla="*/ 32385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23850">
                  <a:moveTo>
                    <a:pt x="161925" y="323850"/>
                  </a:moveTo>
                  <a:cubicBezTo>
                    <a:pt x="251353" y="323850"/>
                    <a:pt x="323850" y="251353"/>
                    <a:pt x="323850" y="161925"/>
                  </a:cubicBezTo>
                  <a:cubicBezTo>
                    <a:pt x="323850" y="72496"/>
                    <a:pt x="251353" y="0"/>
                    <a:pt x="161925" y="0"/>
                  </a:cubicBezTo>
                  <a:cubicBezTo>
                    <a:pt x="72497" y="0"/>
                    <a:pt x="0" y="72496"/>
                    <a:pt x="0" y="161925"/>
                  </a:cubicBezTo>
                  <a:cubicBezTo>
                    <a:pt x="0" y="251353"/>
                    <a:pt x="72497" y="323850"/>
                    <a:pt x="161925" y="323850"/>
                  </a:cubicBezTo>
                  <a:close/>
                </a:path>
              </a:pathLst>
            </a:custGeom>
            <a:noFill/>
            <a:ln w="9525" cap="rnd">
              <a:solidFill>
                <a:srgbClr val="000000"/>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48DBD915-DBEC-1C75-6DFC-B972802A3F42}"/>
                </a:ext>
              </a:extLst>
            </p:cNvPr>
            <p:cNvSpPr/>
            <p:nvPr/>
          </p:nvSpPr>
          <p:spPr>
            <a:xfrm>
              <a:off x="5657849" y="3376595"/>
              <a:ext cx="381000" cy="266812"/>
            </a:xfrm>
            <a:custGeom>
              <a:avLst/>
              <a:gdLst>
                <a:gd name="connsiteX0" fmla="*/ 304800 w 381000"/>
                <a:gd name="connsiteY0" fmla="*/ 266812 h 266812"/>
                <a:gd name="connsiteX1" fmla="*/ 0 w 381000"/>
                <a:gd name="connsiteY1" fmla="*/ 266812 h 266812"/>
                <a:gd name="connsiteX2" fmla="*/ 266588 w 381000"/>
                <a:gd name="connsiteY2" fmla="*/ 0 h 266812"/>
                <a:gd name="connsiteX3" fmla="*/ 381000 w 381000"/>
                <a:gd name="connsiteY3" fmla="*/ 25735 h 266812"/>
              </a:gdLst>
              <a:ahLst/>
              <a:cxnLst>
                <a:cxn ang="0">
                  <a:pos x="connsiteX0" y="connsiteY0"/>
                </a:cxn>
                <a:cxn ang="0">
                  <a:pos x="connsiteX1" y="connsiteY1"/>
                </a:cxn>
                <a:cxn ang="0">
                  <a:pos x="connsiteX2" y="connsiteY2"/>
                </a:cxn>
                <a:cxn ang="0">
                  <a:pos x="connsiteX3" y="connsiteY3"/>
                </a:cxn>
              </a:cxnLst>
              <a:rect l="l" t="t" r="r" b="b"/>
              <a:pathLst>
                <a:path w="381000" h="266812">
                  <a:moveTo>
                    <a:pt x="304800" y="266812"/>
                  </a:moveTo>
                  <a:lnTo>
                    <a:pt x="0" y="266812"/>
                  </a:lnTo>
                  <a:cubicBezTo>
                    <a:pt x="-62" y="119518"/>
                    <a:pt x="119293" y="62"/>
                    <a:pt x="266588" y="0"/>
                  </a:cubicBezTo>
                  <a:cubicBezTo>
                    <a:pt x="306162" y="-16"/>
                    <a:pt x="345244" y="8774"/>
                    <a:pt x="381000" y="25735"/>
                  </a:cubicBezTo>
                </a:path>
              </a:pathLst>
            </a:custGeom>
            <a:noFill/>
            <a:ln w="9525" cap="rnd">
              <a:solidFill>
                <a:srgbClr val="000000"/>
              </a:solidFill>
              <a:prstDash val="solid"/>
              <a:round/>
            </a:ln>
          </p:spPr>
          <p:txBody>
            <a:bodyPr rtlCol="0" anchor="ctr"/>
            <a:lstStyle/>
            <a:p>
              <a:endParaRPr lang="en-US"/>
            </a:p>
          </p:txBody>
        </p:sp>
      </p:grpSp>
      <p:grpSp>
        <p:nvGrpSpPr>
          <p:cNvPr id="20" name="Graphic 18">
            <a:extLst>
              <a:ext uri="{FF2B5EF4-FFF2-40B4-BE49-F238E27FC236}">
                <a16:creationId xmlns:a16="http://schemas.microsoft.com/office/drawing/2014/main" id="{A7D4DF99-4F51-BCC9-CFA2-C3881E8201F8}"/>
              </a:ext>
            </a:extLst>
          </p:cNvPr>
          <p:cNvGrpSpPr/>
          <p:nvPr/>
        </p:nvGrpSpPr>
        <p:grpSpPr>
          <a:xfrm>
            <a:off x="370447" y="4212874"/>
            <a:ext cx="469280" cy="451834"/>
            <a:chOff x="5657849" y="3007422"/>
            <a:chExt cx="876300" cy="843724"/>
          </a:xfrm>
          <a:noFill/>
        </p:grpSpPr>
        <p:sp>
          <p:nvSpPr>
            <p:cNvPr id="21" name="Freeform: Shape 20">
              <a:extLst>
                <a:ext uri="{FF2B5EF4-FFF2-40B4-BE49-F238E27FC236}">
                  <a16:creationId xmlns:a16="http://schemas.microsoft.com/office/drawing/2014/main" id="{3FAE8A9D-1E5F-1A02-0B5A-B9DEF647842B}"/>
                </a:ext>
              </a:extLst>
            </p:cNvPr>
            <p:cNvSpPr/>
            <p:nvPr/>
          </p:nvSpPr>
          <p:spPr>
            <a:xfrm>
              <a:off x="5657849" y="3851147"/>
              <a:ext cx="876300" cy="9525"/>
            </a:xfrm>
            <a:custGeom>
              <a:avLst/>
              <a:gdLst>
                <a:gd name="connsiteX0" fmla="*/ 0 w 876300"/>
                <a:gd name="connsiteY0" fmla="*/ 0 h 9525"/>
                <a:gd name="connsiteX1" fmla="*/ 876300 w 876300"/>
                <a:gd name="connsiteY1" fmla="*/ 0 h 9525"/>
              </a:gdLst>
              <a:ahLst/>
              <a:cxnLst>
                <a:cxn ang="0">
                  <a:pos x="connsiteX0" y="connsiteY0"/>
                </a:cxn>
                <a:cxn ang="0">
                  <a:pos x="connsiteX1" y="connsiteY1"/>
                </a:cxn>
              </a:cxnLst>
              <a:rect l="l" t="t" r="r" b="b"/>
              <a:pathLst>
                <a:path w="876300" h="9525">
                  <a:moveTo>
                    <a:pt x="0" y="0"/>
                  </a:moveTo>
                  <a:lnTo>
                    <a:pt x="876300" y="0"/>
                  </a:lnTo>
                </a:path>
              </a:pathLst>
            </a:custGeom>
            <a:noFill/>
            <a:ln w="9525"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DE47C76E-0393-D27C-3538-2E8B8C2B1DEE}"/>
                </a:ext>
              </a:extLst>
            </p:cNvPr>
            <p:cNvSpPr/>
            <p:nvPr/>
          </p:nvSpPr>
          <p:spPr>
            <a:xfrm>
              <a:off x="5695759" y="3668267"/>
              <a:ext cx="114299" cy="182879"/>
            </a:xfrm>
            <a:custGeom>
              <a:avLst/>
              <a:gdLst>
                <a:gd name="connsiteX0" fmla="*/ 114300 w 114299"/>
                <a:gd name="connsiteY0" fmla="*/ 18288 h 182879"/>
                <a:gd name="connsiteX1" fmla="*/ 95250 w 114299"/>
                <a:gd name="connsiteY1" fmla="*/ 0 h 182879"/>
                <a:gd name="connsiteX2" fmla="*/ 19050 w 114299"/>
                <a:gd name="connsiteY2" fmla="*/ 0 h 182879"/>
                <a:gd name="connsiteX3" fmla="*/ 0 w 114299"/>
                <a:gd name="connsiteY3" fmla="*/ 18288 h 182879"/>
                <a:gd name="connsiteX4" fmla="*/ 0 w 114299"/>
                <a:gd name="connsiteY4" fmla="*/ 182880 h 182879"/>
                <a:gd name="connsiteX5" fmla="*/ 114300 w 114299"/>
                <a:gd name="connsiteY5" fmla="*/ 182880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 h="182879">
                  <a:moveTo>
                    <a:pt x="114300" y="18288"/>
                  </a:moveTo>
                  <a:cubicBezTo>
                    <a:pt x="113890" y="8066"/>
                    <a:pt x="105481" y="-9"/>
                    <a:pt x="95250" y="0"/>
                  </a:cubicBezTo>
                  <a:lnTo>
                    <a:pt x="19050" y="0"/>
                  </a:lnTo>
                  <a:cubicBezTo>
                    <a:pt x="8819" y="-9"/>
                    <a:pt x="409" y="8066"/>
                    <a:pt x="0" y="18288"/>
                  </a:cubicBezTo>
                  <a:lnTo>
                    <a:pt x="0" y="182880"/>
                  </a:lnTo>
                  <a:lnTo>
                    <a:pt x="114300" y="182880"/>
                  </a:lnTo>
                  <a:close/>
                </a:path>
              </a:pathLst>
            </a:custGeom>
            <a:noFill/>
            <a:ln w="9525" cap="rnd">
              <a:solidFill>
                <a:srgbClr val="00000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A6837AC1-2FE2-88F8-9F58-781809317A27}"/>
                </a:ext>
              </a:extLst>
            </p:cNvPr>
            <p:cNvSpPr/>
            <p:nvPr/>
          </p:nvSpPr>
          <p:spPr>
            <a:xfrm>
              <a:off x="5924358" y="3485387"/>
              <a:ext cx="114300" cy="365760"/>
            </a:xfrm>
            <a:custGeom>
              <a:avLst/>
              <a:gdLst>
                <a:gd name="connsiteX0" fmla="*/ 114300 w 114300"/>
                <a:gd name="connsiteY0" fmla="*/ 18288 h 365760"/>
                <a:gd name="connsiteX1" fmla="*/ 95250 w 114300"/>
                <a:gd name="connsiteY1" fmla="*/ 0 h 365760"/>
                <a:gd name="connsiteX2" fmla="*/ 19050 w 114300"/>
                <a:gd name="connsiteY2" fmla="*/ 0 h 365760"/>
                <a:gd name="connsiteX3" fmla="*/ 0 w 114300"/>
                <a:gd name="connsiteY3" fmla="*/ 18288 h 365760"/>
                <a:gd name="connsiteX4" fmla="*/ 0 w 114300"/>
                <a:gd name="connsiteY4" fmla="*/ 365760 h 365760"/>
                <a:gd name="connsiteX5" fmla="*/ 114300 w 114300"/>
                <a:gd name="connsiteY5" fmla="*/ 3657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365760">
                  <a:moveTo>
                    <a:pt x="114300" y="18288"/>
                  </a:moveTo>
                  <a:cubicBezTo>
                    <a:pt x="113890" y="8066"/>
                    <a:pt x="105481" y="-9"/>
                    <a:pt x="95250" y="0"/>
                  </a:cubicBezTo>
                  <a:lnTo>
                    <a:pt x="19050" y="0"/>
                  </a:lnTo>
                  <a:cubicBezTo>
                    <a:pt x="8819" y="-9"/>
                    <a:pt x="410" y="8066"/>
                    <a:pt x="0" y="18288"/>
                  </a:cubicBezTo>
                  <a:lnTo>
                    <a:pt x="0" y="365760"/>
                  </a:lnTo>
                  <a:lnTo>
                    <a:pt x="114300" y="365760"/>
                  </a:lnTo>
                  <a:close/>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F27F1FAD-D1A3-0425-EEFE-91FD185AAFE3}"/>
                </a:ext>
              </a:extLst>
            </p:cNvPr>
            <p:cNvSpPr/>
            <p:nvPr/>
          </p:nvSpPr>
          <p:spPr>
            <a:xfrm>
              <a:off x="6152958" y="3558349"/>
              <a:ext cx="114300" cy="292608"/>
            </a:xfrm>
            <a:custGeom>
              <a:avLst/>
              <a:gdLst>
                <a:gd name="connsiteX0" fmla="*/ 114300 w 114300"/>
                <a:gd name="connsiteY0" fmla="*/ 18288 h 292608"/>
                <a:gd name="connsiteX1" fmla="*/ 95250 w 114300"/>
                <a:gd name="connsiteY1" fmla="*/ 0 h 292608"/>
                <a:gd name="connsiteX2" fmla="*/ 19050 w 114300"/>
                <a:gd name="connsiteY2" fmla="*/ 0 h 292608"/>
                <a:gd name="connsiteX3" fmla="*/ 0 w 114300"/>
                <a:gd name="connsiteY3" fmla="*/ 18288 h 292608"/>
                <a:gd name="connsiteX4" fmla="*/ 0 w 114300"/>
                <a:gd name="connsiteY4" fmla="*/ 292608 h 292608"/>
                <a:gd name="connsiteX5" fmla="*/ 114300 w 114300"/>
                <a:gd name="connsiteY5" fmla="*/ 292608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92608">
                  <a:moveTo>
                    <a:pt x="114300" y="18288"/>
                  </a:moveTo>
                  <a:cubicBezTo>
                    <a:pt x="113890" y="8066"/>
                    <a:pt x="105481" y="-9"/>
                    <a:pt x="95250" y="0"/>
                  </a:cubicBezTo>
                  <a:lnTo>
                    <a:pt x="19050" y="0"/>
                  </a:lnTo>
                  <a:cubicBezTo>
                    <a:pt x="8819" y="-9"/>
                    <a:pt x="410" y="8066"/>
                    <a:pt x="0" y="18288"/>
                  </a:cubicBezTo>
                  <a:lnTo>
                    <a:pt x="0" y="292608"/>
                  </a:lnTo>
                  <a:lnTo>
                    <a:pt x="114300" y="292608"/>
                  </a:lnTo>
                  <a:close/>
                </a:path>
              </a:pathLst>
            </a:custGeom>
            <a:noFill/>
            <a:ln w="9525"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6CBF7A83-6F42-CE01-9B92-F892A621EFBC}"/>
                </a:ext>
              </a:extLst>
            </p:cNvPr>
            <p:cNvSpPr/>
            <p:nvPr/>
          </p:nvSpPr>
          <p:spPr>
            <a:xfrm>
              <a:off x="6381559" y="3302507"/>
              <a:ext cx="114300" cy="548640"/>
            </a:xfrm>
            <a:custGeom>
              <a:avLst/>
              <a:gdLst>
                <a:gd name="connsiteX0" fmla="*/ 114300 w 114300"/>
                <a:gd name="connsiteY0" fmla="*/ 18288 h 548640"/>
                <a:gd name="connsiteX1" fmla="*/ 95250 w 114300"/>
                <a:gd name="connsiteY1" fmla="*/ 0 h 548640"/>
                <a:gd name="connsiteX2" fmla="*/ 19050 w 114300"/>
                <a:gd name="connsiteY2" fmla="*/ 0 h 548640"/>
                <a:gd name="connsiteX3" fmla="*/ 0 w 114300"/>
                <a:gd name="connsiteY3" fmla="*/ 18288 h 548640"/>
                <a:gd name="connsiteX4" fmla="*/ 0 w 114300"/>
                <a:gd name="connsiteY4" fmla="*/ 548640 h 548640"/>
                <a:gd name="connsiteX5" fmla="*/ 114300 w 114300"/>
                <a:gd name="connsiteY5"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548640">
                  <a:moveTo>
                    <a:pt x="114300" y="18288"/>
                  </a:moveTo>
                  <a:cubicBezTo>
                    <a:pt x="113890" y="8066"/>
                    <a:pt x="105481" y="-9"/>
                    <a:pt x="95250" y="0"/>
                  </a:cubicBezTo>
                  <a:lnTo>
                    <a:pt x="19050" y="0"/>
                  </a:lnTo>
                  <a:cubicBezTo>
                    <a:pt x="8819" y="-9"/>
                    <a:pt x="410" y="8066"/>
                    <a:pt x="0" y="18288"/>
                  </a:cubicBezTo>
                  <a:lnTo>
                    <a:pt x="0" y="548640"/>
                  </a:lnTo>
                  <a:lnTo>
                    <a:pt x="114300" y="548640"/>
                  </a:lnTo>
                  <a:close/>
                </a:path>
              </a:pathLst>
            </a:custGeom>
            <a:noFill/>
            <a:ln w="9525" cap="rnd">
              <a:solidFill>
                <a:srgbClr val="00000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9108276-628F-1934-E2AE-3954FCCC27DA}"/>
                </a:ext>
              </a:extLst>
            </p:cNvPr>
            <p:cNvSpPr/>
            <p:nvPr/>
          </p:nvSpPr>
          <p:spPr>
            <a:xfrm>
              <a:off x="5698235" y="3357466"/>
              <a:ext cx="112961" cy="109823"/>
            </a:xfrm>
            <a:custGeom>
              <a:avLst/>
              <a:gdLst>
                <a:gd name="connsiteX0" fmla="*/ 54864 w 112961"/>
                <a:gd name="connsiteY0" fmla="*/ 109633 h 109823"/>
                <a:gd name="connsiteX1" fmla="*/ 112865 w 112961"/>
                <a:gd name="connsiteY1" fmla="*/ 58096 h 109823"/>
                <a:gd name="connsiteX2" fmla="*/ 61327 w 112961"/>
                <a:gd name="connsiteY2" fmla="*/ 95 h 109823"/>
                <a:gd name="connsiteX3" fmla="*/ 54864 w 112961"/>
                <a:gd name="connsiteY3" fmla="*/ 95 h 109823"/>
                <a:gd name="connsiteX4" fmla="*/ 0 w 112961"/>
                <a:gd name="connsiteY4" fmla="*/ 54959 h 109823"/>
                <a:gd name="connsiteX5" fmla="*/ 54864 w 112961"/>
                <a:gd name="connsiteY5" fmla="*/ 109823 h 1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61" h="109823">
                  <a:moveTo>
                    <a:pt x="54864" y="109633"/>
                  </a:moveTo>
                  <a:cubicBezTo>
                    <a:pt x="85112" y="111418"/>
                    <a:pt x="111080" y="88343"/>
                    <a:pt x="112865" y="58096"/>
                  </a:cubicBezTo>
                  <a:cubicBezTo>
                    <a:pt x="114649" y="27847"/>
                    <a:pt x="91575" y="1880"/>
                    <a:pt x="61327" y="95"/>
                  </a:cubicBezTo>
                  <a:cubicBezTo>
                    <a:pt x="59174" y="-32"/>
                    <a:pt x="57017" y="-32"/>
                    <a:pt x="54864" y="95"/>
                  </a:cubicBezTo>
                  <a:cubicBezTo>
                    <a:pt x="24563" y="95"/>
                    <a:pt x="0" y="24658"/>
                    <a:pt x="0" y="54959"/>
                  </a:cubicBezTo>
                  <a:cubicBezTo>
                    <a:pt x="0" y="85260"/>
                    <a:pt x="24563" y="109823"/>
                    <a:pt x="54864" y="109823"/>
                  </a:cubicBezTo>
                  <a:close/>
                </a:path>
              </a:pathLst>
            </a:custGeom>
            <a:noFill/>
            <a:ln w="9525" cap="rnd">
              <a:solidFill>
                <a:srgbClr val="00000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7DFC150C-9899-F476-2944-44382A43E24E}"/>
                </a:ext>
              </a:extLst>
            </p:cNvPr>
            <p:cNvSpPr/>
            <p:nvPr/>
          </p:nvSpPr>
          <p:spPr>
            <a:xfrm>
              <a:off x="5924549" y="3172205"/>
              <a:ext cx="114300" cy="112024"/>
            </a:xfrm>
            <a:custGeom>
              <a:avLst/>
              <a:gdLst>
                <a:gd name="connsiteX0" fmla="*/ 57150 w 114300"/>
                <a:gd name="connsiteY0" fmla="*/ 112014 h 112024"/>
                <a:gd name="connsiteX1" fmla="*/ 114300 w 114300"/>
                <a:gd name="connsiteY1" fmla="*/ 57150 h 112024"/>
                <a:gd name="connsiteX2" fmla="*/ 57150 w 114300"/>
                <a:gd name="connsiteY2" fmla="*/ 0 h 112024"/>
                <a:gd name="connsiteX3" fmla="*/ 0 w 114300"/>
                <a:gd name="connsiteY3" fmla="*/ 57150 h 112024"/>
                <a:gd name="connsiteX4" fmla="*/ 57150 w 114300"/>
                <a:gd name="connsiteY4" fmla="*/ 112014 h 11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2024">
                  <a:moveTo>
                    <a:pt x="57150" y="112014"/>
                  </a:moveTo>
                  <a:cubicBezTo>
                    <a:pt x="88063" y="112599"/>
                    <a:pt x="113623" y="88061"/>
                    <a:pt x="114300" y="57150"/>
                  </a:cubicBezTo>
                  <a:cubicBezTo>
                    <a:pt x="114300" y="25587"/>
                    <a:pt x="88713" y="0"/>
                    <a:pt x="57150" y="0"/>
                  </a:cubicBezTo>
                  <a:cubicBezTo>
                    <a:pt x="25587" y="0"/>
                    <a:pt x="0" y="25587"/>
                    <a:pt x="0" y="57150"/>
                  </a:cubicBezTo>
                  <a:cubicBezTo>
                    <a:pt x="677" y="88061"/>
                    <a:pt x="26237" y="112599"/>
                    <a:pt x="57150" y="112014"/>
                  </a:cubicBezTo>
                  <a:close/>
                </a:path>
              </a:pathLst>
            </a:custGeom>
            <a:noFill/>
            <a:ln w="9525" cap="rnd">
              <a:solidFill>
                <a:srgbClr val="00000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9DB8EF04-81AC-CA0C-C48E-E7E4664E955D}"/>
                </a:ext>
              </a:extLst>
            </p:cNvPr>
            <p:cNvSpPr/>
            <p:nvPr/>
          </p:nvSpPr>
          <p:spPr>
            <a:xfrm>
              <a:off x="6153149" y="3247880"/>
              <a:ext cx="109728" cy="109691"/>
            </a:xfrm>
            <a:custGeom>
              <a:avLst/>
              <a:gdLst>
                <a:gd name="connsiteX0" fmla="*/ 57150 w 109728"/>
                <a:gd name="connsiteY0" fmla="*/ 109681 h 109691"/>
                <a:gd name="connsiteX1" fmla="*/ 109680 w 109728"/>
                <a:gd name="connsiteY1" fmla="*/ 52579 h 109691"/>
                <a:gd name="connsiteX2" fmla="*/ 52578 w 109728"/>
                <a:gd name="connsiteY2" fmla="*/ 49 h 109691"/>
                <a:gd name="connsiteX3" fmla="*/ 0 w 109728"/>
                <a:gd name="connsiteY3" fmla="*/ 54817 h 109691"/>
                <a:gd name="connsiteX4" fmla="*/ 57150 w 109728"/>
                <a:gd name="connsiteY4" fmla="*/ 109681 h 10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 h="109691">
                  <a:moveTo>
                    <a:pt x="57150" y="109681"/>
                  </a:moveTo>
                  <a:cubicBezTo>
                    <a:pt x="87424" y="108419"/>
                    <a:pt x="110942" y="82853"/>
                    <a:pt x="109680" y="52579"/>
                  </a:cubicBezTo>
                  <a:cubicBezTo>
                    <a:pt x="108417" y="22305"/>
                    <a:pt x="82852" y="-1214"/>
                    <a:pt x="52578" y="49"/>
                  </a:cubicBezTo>
                  <a:cubicBezTo>
                    <a:pt x="23211" y="1273"/>
                    <a:pt x="26" y="25424"/>
                    <a:pt x="0" y="54817"/>
                  </a:cubicBezTo>
                  <a:cubicBezTo>
                    <a:pt x="677" y="85729"/>
                    <a:pt x="26237" y="110266"/>
                    <a:pt x="57150" y="109681"/>
                  </a:cubicBezTo>
                  <a:close/>
                </a:path>
              </a:pathLst>
            </a:custGeom>
            <a:noFill/>
            <a:ln w="9525" cap="rnd">
              <a:solidFill>
                <a:srgbClr val="000000"/>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2E79CC55-8D9A-B553-8ED5-7B604C8C2E1B}"/>
                </a:ext>
              </a:extLst>
            </p:cNvPr>
            <p:cNvSpPr/>
            <p:nvPr/>
          </p:nvSpPr>
          <p:spPr>
            <a:xfrm>
              <a:off x="6381749" y="3007422"/>
              <a:ext cx="114300" cy="112024"/>
            </a:xfrm>
            <a:custGeom>
              <a:avLst/>
              <a:gdLst>
                <a:gd name="connsiteX0" fmla="*/ 57150 w 114300"/>
                <a:gd name="connsiteY0" fmla="*/ 112014 h 112024"/>
                <a:gd name="connsiteX1" fmla="*/ 114300 w 114300"/>
                <a:gd name="connsiteY1" fmla="*/ 57150 h 112024"/>
                <a:gd name="connsiteX2" fmla="*/ 57150 w 114300"/>
                <a:gd name="connsiteY2" fmla="*/ 0 h 112024"/>
                <a:gd name="connsiteX3" fmla="*/ 0 w 114300"/>
                <a:gd name="connsiteY3" fmla="*/ 57150 h 112024"/>
                <a:gd name="connsiteX4" fmla="*/ 57150 w 114300"/>
                <a:gd name="connsiteY4" fmla="*/ 112014 h 11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2024">
                  <a:moveTo>
                    <a:pt x="57150" y="112014"/>
                  </a:moveTo>
                  <a:cubicBezTo>
                    <a:pt x="88063" y="112599"/>
                    <a:pt x="113623" y="88062"/>
                    <a:pt x="114300" y="57150"/>
                  </a:cubicBezTo>
                  <a:cubicBezTo>
                    <a:pt x="114300" y="25587"/>
                    <a:pt x="88713" y="0"/>
                    <a:pt x="57150" y="0"/>
                  </a:cubicBezTo>
                  <a:cubicBezTo>
                    <a:pt x="25587" y="0"/>
                    <a:pt x="0" y="25587"/>
                    <a:pt x="0" y="57150"/>
                  </a:cubicBezTo>
                  <a:cubicBezTo>
                    <a:pt x="677" y="88062"/>
                    <a:pt x="26237" y="112599"/>
                    <a:pt x="57150" y="112014"/>
                  </a:cubicBezTo>
                  <a:close/>
                </a:path>
              </a:pathLst>
            </a:custGeom>
            <a:noFill/>
            <a:ln w="9525" cap="rnd">
              <a:solidFill>
                <a:srgbClr val="000000"/>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99F003ED-29E0-7EEF-688E-A44F1075B8C6}"/>
                </a:ext>
              </a:extLst>
            </p:cNvPr>
            <p:cNvSpPr/>
            <p:nvPr/>
          </p:nvSpPr>
          <p:spPr>
            <a:xfrm>
              <a:off x="5801105" y="3264407"/>
              <a:ext cx="136683" cy="109347"/>
            </a:xfrm>
            <a:custGeom>
              <a:avLst/>
              <a:gdLst>
                <a:gd name="connsiteX0" fmla="*/ 0 w 136683"/>
                <a:gd name="connsiteY0" fmla="*/ 109347 h 109347"/>
                <a:gd name="connsiteX1" fmla="*/ 136684 w 136683"/>
                <a:gd name="connsiteY1" fmla="*/ 0 h 109347"/>
              </a:gdLst>
              <a:ahLst/>
              <a:cxnLst>
                <a:cxn ang="0">
                  <a:pos x="connsiteX0" y="connsiteY0"/>
                </a:cxn>
                <a:cxn ang="0">
                  <a:pos x="connsiteX1" y="connsiteY1"/>
                </a:cxn>
              </a:cxnLst>
              <a:rect l="l" t="t" r="r" b="b"/>
              <a:pathLst>
                <a:path w="136683" h="109347">
                  <a:moveTo>
                    <a:pt x="0" y="109347"/>
                  </a:moveTo>
                  <a:lnTo>
                    <a:pt x="136684" y="0"/>
                  </a:lnTo>
                </a:path>
              </a:pathLst>
            </a:custGeom>
            <a:noFill/>
            <a:ln w="9525"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0995C6FA-BC99-CA86-8754-9CDB9C7D5B2A}"/>
                </a:ext>
              </a:extLst>
            </p:cNvPr>
            <p:cNvSpPr/>
            <p:nvPr/>
          </p:nvSpPr>
          <p:spPr>
            <a:xfrm>
              <a:off x="6035896" y="3246881"/>
              <a:ext cx="120205" cy="38100"/>
            </a:xfrm>
            <a:custGeom>
              <a:avLst/>
              <a:gdLst>
                <a:gd name="connsiteX0" fmla="*/ 0 w 120205"/>
                <a:gd name="connsiteY0" fmla="*/ 0 h 38100"/>
                <a:gd name="connsiteX1" fmla="*/ 120206 w 120205"/>
                <a:gd name="connsiteY1" fmla="*/ 38100 h 38100"/>
              </a:gdLst>
              <a:ahLst/>
              <a:cxnLst>
                <a:cxn ang="0">
                  <a:pos x="connsiteX0" y="connsiteY0"/>
                </a:cxn>
                <a:cxn ang="0">
                  <a:pos x="connsiteX1" y="connsiteY1"/>
                </a:cxn>
              </a:cxnLst>
              <a:rect l="l" t="t" r="r" b="b"/>
              <a:pathLst>
                <a:path w="120205" h="38100">
                  <a:moveTo>
                    <a:pt x="0" y="0"/>
                  </a:moveTo>
                  <a:lnTo>
                    <a:pt x="120206" y="38100"/>
                  </a:lnTo>
                </a:path>
              </a:pathLst>
            </a:custGeom>
            <a:noFill/>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B80C83A5-2272-A1F1-DCF4-3C65F1A86690}"/>
                </a:ext>
              </a:extLst>
            </p:cNvPr>
            <p:cNvSpPr/>
            <p:nvPr/>
          </p:nvSpPr>
          <p:spPr>
            <a:xfrm>
              <a:off x="6250304" y="3097529"/>
              <a:ext cx="142874" cy="160401"/>
            </a:xfrm>
            <a:custGeom>
              <a:avLst/>
              <a:gdLst>
                <a:gd name="connsiteX0" fmla="*/ 142875 w 142874"/>
                <a:gd name="connsiteY0" fmla="*/ 0 h 160401"/>
                <a:gd name="connsiteX1" fmla="*/ 0 w 142874"/>
                <a:gd name="connsiteY1" fmla="*/ 160401 h 160401"/>
              </a:gdLst>
              <a:ahLst/>
              <a:cxnLst>
                <a:cxn ang="0">
                  <a:pos x="connsiteX0" y="connsiteY0"/>
                </a:cxn>
                <a:cxn ang="0">
                  <a:pos x="connsiteX1" y="connsiteY1"/>
                </a:cxn>
              </a:cxnLst>
              <a:rect l="l" t="t" r="r" b="b"/>
              <a:pathLst>
                <a:path w="142874" h="160401">
                  <a:moveTo>
                    <a:pt x="142875" y="0"/>
                  </a:moveTo>
                  <a:lnTo>
                    <a:pt x="0" y="160401"/>
                  </a:lnTo>
                </a:path>
              </a:pathLst>
            </a:custGeom>
            <a:noFill/>
            <a:ln w="9525" cap="rnd">
              <a:solidFill>
                <a:srgbClr val="000000"/>
              </a:solidFill>
              <a:prstDash val="solid"/>
              <a:round/>
            </a:ln>
          </p:spPr>
          <p:txBody>
            <a:bodyPr rtlCol="0" anchor="ctr"/>
            <a:lstStyle/>
            <a:p>
              <a:endParaRPr lang="en-US"/>
            </a:p>
          </p:txBody>
        </p:sp>
      </p:grpSp>
      <p:sp>
        <p:nvSpPr>
          <p:cNvPr id="8" name="Slide Number Placeholder 7">
            <a:extLst>
              <a:ext uri="{FF2B5EF4-FFF2-40B4-BE49-F238E27FC236}">
                <a16:creationId xmlns:a16="http://schemas.microsoft.com/office/drawing/2014/main" id="{54F96416-63EA-C056-4F85-40F9070C0B32}"/>
              </a:ext>
            </a:extLst>
          </p:cNvPr>
          <p:cNvSpPr>
            <a:spLocks noGrp="1"/>
          </p:cNvSpPr>
          <p:nvPr>
            <p:ph type="sldNum" sz="quarter" idx="10"/>
          </p:nvPr>
        </p:nvSpPr>
        <p:spPr/>
        <p:txBody>
          <a:bodyPr/>
          <a:lstStyle/>
          <a:p>
            <a:fld id="{4034BEE3-566C-4068-A777-C3A4762E861B}" type="slidenum">
              <a:rPr lang="en-GB" smtClean="0"/>
              <a:pPr/>
              <a:t>17</a:t>
            </a:fld>
            <a:endParaRPr lang="en-GB"/>
          </a:p>
        </p:txBody>
      </p:sp>
    </p:spTree>
    <p:extLst>
      <p:ext uri="{BB962C8B-B14F-4D97-AF65-F5344CB8AC3E}">
        <p14:creationId xmlns:p14="http://schemas.microsoft.com/office/powerpoint/2010/main" val="155946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045B98-3439-F59B-971A-D38015374647}"/>
              </a:ext>
            </a:extLst>
          </p:cNvPr>
          <p:cNvGrpSpPr/>
          <p:nvPr/>
        </p:nvGrpSpPr>
        <p:grpSpPr>
          <a:xfrm>
            <a:off x="0" y="0"/>
            <a:ext cx="12192000" cy="6858000"/>
            <a:chOff x="0" y="0"/>
            <a:chExt cx="12192000" cy="6858000"/>
          </a:xfrm>
        </p:grpSpPr>
        <p:pic>
          <p:nvPicPr>
            <p:cNvPr id="3" name="Picture 2" descr="A person looking at clothes in a closet&#10;&#10;Description automatically generated">
              <a:extLst>
                <a:ext uri="{FF2B5EF4-FFF2-40B4-BE49-F238E27FC236}">
                  <a16:creationId xmlns:a16="http://schemas.microsoft.com/office/drawing/2014/main" id="{E98073BE-BE34-73DE-01D0-B5B2270406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EE6C73A5-BC88-2735-2B41-B68E650C39DA}"/>
                </a:ext>
              </a:extLst>
            </p:cNvPr>
            <p:cNvSpPr/>
            <p:nvPr/>
          </p:nvSpPr>
          <p:spPr bwMode="ltGray">
            <a:xfrm>
              <a:off x="0" y="0"/>
              <a:ext cx="11164186" cy="6858000"/>
            </a:xfrm>
            <a:prstGeom prst="rect">
              <a:avLst/>
            </a:prstGeom>
            <a:gradFill>
              <a:gsLst>
                <a:gs pos="0">
                  <a:srgbClr val="000000">
                    <a:alpha val="79000"/>
                  </a:srgbClr>
                </a:gs>
                <a:gs pos="100000">
                  <a:srgbClr val="000000">
                    <a:alpha val="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6" name="Text Placeholder 5">
            <a:extLst>
              <a:ext uri="{FF2B5EF4-FFF2-40B4-BE49-F238E27FC236}">
                <a16:creationId xmlns:a16="http://schemas.microsoft.com/office/drawing/2014/main" id="{D1746ADA-D284-D9FD-B19A-A365B4B177F2}"/>
              </a:ext>
            </a:extLst>
          </p:cNvPr>
          <p:cNvSpPr>
            <a:spLocks noGrp="1"/>
          </p:cNvSpPr>
          <p:nvPr>
            <p:ph type="body" sz="quarter" idx="15"/>
          </p:nvPr>
        </p:nvSpPr>
        <p:spPr/>
        <p:txBody>
          <a:bodyPr/>
          <a:lstStyle/>
          <a:p>
            <a:r>
              <a:rPr lang="en-US"/>
              <a:t>Strategies to win</a:t>
            </a:r>
          </a:p>
        </p:txBody>
      </p:sp>
      <p:sp>
        <p:nvSpPr>
          <p:cNvPr id="7" name="Text Placeholder 6">
            <a:extLst>
              <a:ext uri="{FF2B5EF4-FFF2-40B4-BE49-F238E27FC236}">
                <a16:creationId xmlns:a16="http://schemas.microsoft.com/office/drawing/2014/main" id="{ACC340AE-BA2A-5407-FCB4-C882CE9D5718}"/>
              </a:ext>
            </a:extLst>
          </p:cNvPr>
          <p:cNvSpPr>
            <a:spLocks noGrp="1"/>
          </p:cNvSpPr>
          <p:nvPr>
            <p:ph type="body" sz="quarter" idx="16"/>
          </p:nvPr>
        </p:nvSpPr>
        <p:spPr/>
        <p:txBody>
          <a:bodyPr/>
          <a:lstStyle/>
          <a:p>
            <a:r>
              <a:rPr lang="en-US"/>
              <a:t>3</a:t>
            </a:r>
          </a:p>
        </p:txBody>
      </p:sp>
    </p:spTree>
    <p:extLst>
      <p:ext uri="{BB962C8B-B14F-4D97-AF65-F5344CB8AC3E}">
        <p14:creationId xmlns:p14="http://schemas.microsoft.com/office/powerpoint/2010/main" val="11671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itting on a rug in front of a green couch&#10;&#10;Description automatically generated">
            <a:extLst>
              <a:ext uri="{FF2B5EF4-FFF2-40B4-BE49-F238E27FC236}">
                <a16:creationId xmlns:a16="http://schemas.microsoft.com/office/drawing/2014/main" id="{41B785CB-EBE7-866F-C86C-07B99BBBE9D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56636" y="1708150"/>
            <a:ext cx="3675538" cy="4006850"/>
          </a:xfrm>
          <a:prstGeom prst="rect">
            <a:avLst/>
          </a:prstGeom>
        </p:spPr>
      </p:pic>
      <p:pic>
        <p:nvPicPr>
          <p:cNvPr id="22" name="Picture 21" descr="Aerial view of a port at night&#10;&#10;Description automatically generated">
            <a:extLst>
              <a:ext uri="{FF2B5EF4-FFF2-40B4-BE49-F238E27FC236}">
                <a16:creationId xmlns:a16="http://schemas.microsoft.com/office/drawing/2014/main" id="{A305B07A-25D9-46DE-EB29-DFA3709A17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57618" y="1708150"/>
            <a:ext cx="3670413" cy="4006850"/>
          </a:xfrm>
          <a:prstGeom prst="rect">
            <a:avLst/>
          </a:prstGeom>
        </p:spPr>
      </p:pic>
      <p:sp>
        <p:nvSpPr>
          <p:cNvPr id="23" name="Rectangle 22">
            <a:extLst>
              <a:ext uri="{FF2B5EF4-FFF2-40B4-BE49-F238E27FC236}">
                <a16:creationId xmlns:a16="http://schemas.microsoft.com/office/drawing/2014/main" id="{77F4622B-8912-3BE3-96C8-D052997BC7FD}"/>
              </a:ext>
            </a:extLst>
          </p:cNvPr>
          <p:cNvSpPr/>
          <p:nvPr/>
        </p:nvSpPr>
        <p:spPr bwMode="ltGray">
          <a:xfrm>
            <a:off x="4254442" y="1708150"/>
            <a:ext cx="3670412" cy="4006850"/>
          </a:xfrm>
          <a:prstGeom prst="rect">
            <a:avLst/>
          </a:prstGeom>
          <a:solidFill>
            <a:srgbClr val="000000">
              <a:alpha val="27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pic>
        <p:nvPicPr>
          <p:cNvPr id="19" name="Picture 18" descr="A person sitting cross legged with a box of clothes&#10;&#10;Description automatically generated">
            <a:extLst>
              <a:ext uri="{FF2B5EF4-FFF2-40B4-BE49-F238E27FC236}">
                <a16:creationId xmlns:a16="http://schemas.microsoft.com/office/drawing/2014/main" id="{FF7C42F0-341B-EF44-BF77-FEA285F6F7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1951" y="1708150"/>
            <a:ext cx="3670412" cy="4006850"/>
          </a:xfrm>
          <a:prstGeom prst="rect">
            <a:avLst/>
          </a:prstGeom>
        </p:spPr>
      </p:pic>
      <p:sp>
        <p:nvSpPr>
          <p:cNvPr id="20" name="Rectangle 19">
            <a:extLst>
              <a:ext uri="{FF2B5EF4-FFF2-40B4-BE49-F238E27FC236}">
                <a16:creationId xmlns:a16="http://schemas.microsoft.com/office/drawing/2014/main" id="{F3B7E585-7973-86B0-D897-A209EC84FA06}"/>
              </a:ext>
            </a:extLst>
          </p:cNvPr>
          <p:cNvSpPr/>
          <p:nvPr/>
        </p:nvSpPr>
        <p:spPr bwMode="ltGray">
          <a:xfrm>
            <a:off x="365126" y="1708150"/>
            <a:ext cx="3670412" cy="4006850"/>
          </a:xfrm>
          <a:prstGeom prst="rect">
            <a:avLst/>
          </a:prstGeom>
          <a:gradFill>
            <a:gsLst>
              <a:gs pos="0">
                <a:srgbClr val="000000">
                  <a:alpha val="35000"/>
                </a:srgbClr>
              </a:gs>
              <a:gs pos="100000">
                <a:srgbClr val="000000">
                  <a:alpha val="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sp>
        <p:nvSpPr>
          <p:cNvPr id="2" name="Title 1">
            <a:extLst>
              <a:ext uri="{FF2B5EF4-FFF2-40B4-BE49-F238E27FC236}">
                <a16:creationId xmlns:a16="http://schemas.microsoft.com/office/drawing/2014/main" id="{229E80AD-F90A-5D91-B7CA-7B80C80E053A}"/>
              </a:ext>
            </a:extLst>
          </p:cNvPr>
          <p:cNvSpPr>
            <a:spLocks noGrp="1"/>
          </p:cNvSpPr>
          <p:nvPr>
            <p:ph type="title"/>
          </p:nvPr>
        </p:nvSpPr>
        <p:spPr/>
        <p:txBody>
          <a:bodyPr/>
          <a:lstStyle/>
          <a:p>
            <a:r>
              <a:rPr lang="en-US"/>
              <a:t>We see three apparel retail strategies positioned to win from the weight-loss drug boom</a:t>
            </a:r>
          </a:p>
        </p:txBody>
      </p:sp>
      <p:sp>
        <p:nvSpPr>
          <p:cNvPr id="4" name="Footer Placeholder 3">
            <a:extLst>
              <a:ext uri="{FF2B5EF4-FFF2-40B4-BE49-F238E27FC236}">
                <a16:creationId xmlns:a16="http://schemas.microsoft.com/office/drawing/2014/main" id="{FB796957-3682-21AA-3D2C-7B02728615DC}"/>
              </a:ext>
            </a:extLst>
          </p:cNvPr>
          <p:cNvSpPr>
            <a:spLocks noGrp="1"/>
          </p:cNvSpPr>
          <p:nvPr>
            <p:ph type="ftr" sz="quarter" idx="11"/>
          </p:nvPr>
        </p:nvSpPr>
        <p:spPr/>
        <p:txBody>
          <a:bodyPr/>
          <a:lstStyle/>
          <a:p>
            <a:r>
              <a:rPr lang="en-GB"/>
              <a:t>Source: Kantar</a:t>
            </a:r>
          </a:p>
        </p:txBody>
      </p:sp>
      <p:sp>
        <p:nvSpPr>
          <p:cNvPr id="3" name="Content Placeholder 2">
            <a:extLst>
              <a:ext uri="{FF2B5EF4-FFF2-40B4-BE49-F238E27FC236}">
                <a16:creationId xmlns:a16="http://schemas.microsoft.com/office/drawing/2014/main" id="{E9B94F80-933E-E1D5-9A28-1FF48F3A4258}"/>
              </a:ext>
            </a:extLst>
          </p:cNvPr>
          <p:cNvSpPr>
            <a:spLocks noGrp="1"/>
          </p:cNvSpPr>
          <p:nvPr>
            <p:ph sz="quarter" idx="12"/>
          </p:nvPr>
        </p:nvSpPr>
        <p:spPr>
          <a:xfrm>
            <a:off x="360362" y="1906073"/>
            <a:ext cx="3672000" cy="547354"/>
          </a:xfrm>
        </p:spPr>
        <p:txBody>
          <a:bodyPr/>
          <a:lstStyle/>
          <a:p>
            <a:pPr algn="ctr"/>
            <a:r>
              <a:rPr lang="en-US" sz="2000" b="1">
                <a:solidFill>
                  <a:schemeClr val="bg1"/>
                </a:solidFill>
              </a:rPr>
              <a:t>Fast fashion</a:t>
            </a:r>
          </a:p>
        </p:txBody>
      </p:sp>
      <p:sp>
        <p:nvSpPr>
          <p:cNvPr id="8" name="Content Placeholder 7">
            <a:extLst>
              <a:ext uri="{FF2B5EF4-FFF2-40B4-BE49-F238E27FC236}">
                <a16:creationId xmlns:a16="http://schemas.microsoft.com/office/drawing/2014/main" id="{FCA0EDB5-994C-B2E6-9FF9-6CD6508BAE3B}"/>
              </a:ext>
            </a:extLst>
          </p:cNvPr>
          <p:cNvSpPr>
            <a:spLocks noGrp="1"/>
          </p:cNvSpPr>
          <p:nvPr>
            <p:ph sz="quarter" idx="13"/>
          </p:nvPr>
        </p:nvSpPr>
        <p:spPr>
          <a:xfrm>
            <a:off x="4257618" y="1906073"/>
            <a:ext cx="3672000" cy="547354"/>
          </a:xfrm>
        </p:spPr>
        <p:txBody>
          <a:bodyPr/>
          <a:lstStyle/>
          <a:p>
            <a:pPr algn="ctr"/>
            <a:r>
              <a:rPr lang="en-US" sz="2000" b="1">
                <a:solidFill>
                  <a:schemeClr val="bg1"/>
                </a:solidFill>
              </a:rPr>
              <a:t>Supply chain </a:t>
            </a:r>
            <a:br>
              <a:rPr lang="en-US" sz="2000" b="1">
                <a:solidFill>
                  <a:schemeClr val="bg1"/>
                </a:solidFill>
              </a:rPr>
            </a:br>
            <a:r>
              <a:rPr lang="en-US" sz="2000" b="1">
                <a:solidFill>
                  <a:schemeClr val="bg1"/>
                </a:solidFill>
              </a:rPr>
              <a:t>investments</a:t>
            </a:r>
          </a:p>
        </p:txBody>
      </p:sp>
      <p:sp>
        <p:nvSpPr>
          <p:cNvPr id="14" name="Content Placeholder 13">
            <a:extLst>
              <a:ext uri="{FF2B5EF4-FFF2-40B4-BE49-F238E27FC236}">
                <a16:creationId xmlns:a16="http://schemas.microsoft.com/office/drawing/2014/main" id="{ED75DE43-BABF-E465-91F5-65115B862D97}"/>
              </a:ext>
            </a:extLst>
          </p:cNvPr>
          <p:cNvSpPr>
            <a:spLocks noGrp="1"/>
          </p:cNvSpPr>
          <p:nvPr>
            <p:ph sz="quarter" idx="14"/>
          </p:nvPr>
        </p:nvSpPr>
        <p:spPr>
          <a:xfrm>
            <a:off x="8154874" y="1906073"/>
            <a:ext cx="3672000" cy="547354"/>
          </a:xfrm>
        </p:spPr>
        <p:txBody>
          <a:bodyPr/>
          <a:lstStyle/>
          <a:p>
            <a:pPr algn="ctr"/>
            <a:r>
              <a:rPr lang="en-US" sz="2000" b="1"/>
              <a:t>Athleisure</a:t>
            </a:r>
          </a:p>
        </p:txBody>
      </p:sp>
      <p:sp>
        <p:nvSpPr>
          <p:cNvPr id="7" name="Slide Number Placeholder 6">
            <a:extLst>
              <a:ext uri="{FF2B5EF4-FFF2-40B4-BE49-F238E27FC236}">
                <a16:creationId xmlns:a16="http://schemas.microsoft.com/office/drawing/2014/main" id="{8C4EEB0D-013C-3EE8-1145-633819E5E895}"/>
              </a:ext>
            </a:extLst>
          </p:cNvPr>
          <p:cNvSpPr>
            <a:spLocks noGrp="1"/>
          </p:cNvSpPr>
          <p:nvPr>
            <p:ph type="sldNum" sz="quarter" idx="10"/>
          </p:nvPr>
        </p:nvSpPr>
        <p:spPr/>
        <p:txBody>
          <a:bodyPr/>
          <a:lstStyle/>
          <a:p>
            <a:fld id="{4034BEE3-566C-4068-A777-C3A4762E861B}" type="slidenum">
              <a:rPr lang="en-GB" smtClean="0"/>
              <a:pPr/>
              <a:t>19</a:t>
            </a:fld>
            <a:endParaRPr lang="en-GB"/>
          </a:p>
        </p:txBody>
      </p:sp>
    </p:spTree>
    <p:extLst>
      <p:ext uri="{BB962C8B-B14F-4D97-AF65-F5344CB8AC3E}">
        <p14:creationId xmlns:p14="http://schemas.microsoft.com/office/powerpoint/2010/main" val="352112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5DF6-8464-4C03-4544-C02C6AC7D589}"/>
              </a:ext>
            </a:extLst>
          </p:cNvPr>
          <p:cNvSpPr>
            <a:spLocks noGrp="1"/>
          </p:cNvSpPr>
          <p:nvPr>
            <p:ph type="title"/>
          </p:nvPr>
        </p:nvSpPr>
        <p:spPr/>
        <p:txBody>
          <a:bodyPr/>
          <a:lstStyle/>
          <a:p>
            <a:r>
              <a:rPr lang="en-US"/>
              <a:t>Despite widespread pandemic weight gain and increases in making resolutions, we are seeing shoppers deprioritize physical health and wellness …</a:t>
            </a:r>
          </a:p>
        </p:txBody>
      </p:sp>
      <p:sp>
        <p:nvSpPr>
          <p:cNvPr id="4" name="Footer Placeholder 3">
            <a:extLst>
              <a:ext uri="{FF2B5EF4-FFF2-40B4-BE49-F238E27FC236}">
                <a16:creationId xmlns:a16="http://schemas.microsoft.com/office/drawing/2014/main" id="{5C3BDA31-615B-5655-2D46-73F42F906E43}"/>
              </a:ext>
            </a:extLst>
          </p:cNvPr>
          <p:cNvSpPr>
            <a:spLocks noGrp="1"/>
          </p:cNvSpPr>
          <p:nvPr>
            <p:ph type="ftr" sz="quarter" idx="11"/>
          </p:nvPr>
        </p:nvSpPr>
        <p:spPr>
          <a:xfrm>
            <a:off x="4233672" y="6390000"/>
            <a:ext cx="7495200" cy="198000"/>
          </a:xfrm>
        </p:spPr>
        <p:txBody>
          <a:bodyPr/>
          <a:lstStyle/>
          <a:p>
            <a:r>
              <a:rPr kumimoji="0" lang="en-US" sz="800" b="0" i="0" u="none" strike="noStrike" kern="1200" cap="none" spc="0" normalizeH="0" baseline="0" noProof="0">
                <a:ln>
                  <a:noFill/>
                </a:ln>
                <a:effectLst/>
                <a:uLnTx/>
                <a:uFillTx/>
                <a:latin typeface="Arial"/>
                <a:ea typeface="+mn-ea"/>
                <a:cs typeface="+mn-cs"/>
              </a:rPr>
              <a:t>Source: ShopperScape, 2019-22</a:t>
            </a:r>
            <a:endParaRPr lang="en-GB"/>
          </a:p>
        </p:txBody>
      </p:sp>
      <p:pic>
        <p:nvPicPr>
          <p:cNvPr id="6" name="Picture 5">
            <a:extLst>
              <a:ext uri="{FF2B5EF4-FFF2-40B4-BE49-F238E27FC236}">
                <a16:creationId xmlns:a16="http://schemas.microsoft.com/office/drawing/2014/main" id="{15E31B35-2C32-6EFC-7C5A-F7B8165364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2474" y="6383760"/>
            <a:ext cx="2271016" cy="211430"/>
          </a:xfrm>
          <a:prstGeom prst="rect">
            <a:avLst/>
          </a:prstGeom>
        </p:spPr>
      </p:pic>
      <p:sp>
        <p:nvSpPr>
          <p:cNvPr id="7" name="TextBox 6">
            <a:extLst>
              <a:ext uri="{FF2B5EF4-FFF2-40B4-BE49-F238E27FC236}">
                <a16:creationId xmlns:a16="http://schemas.microsoft.com/office/drawing/2014/main" id="{73C3EBED-265F-0C02-F3E7-98C232DEA73E}"/>
              </a:ext>
            </a:extLst>
          </p:cNvPr>
          <p:cNvSpPr txBox="1"/>
          <p:nvPr/>
        </p:nvSpPr>
        <p:spPr>
          <a:xfrm>
            <a:off x="359999" y="1712383"/>
            <a:ext cx="3196516" cy="461665"/>
          </a:xfrm>
          <a:prstGeom prst="rect">
            <a:avLst/>
          </a:prstGeom>
          <a:noFill/>
        </p:spPr>
        <p:txBody>
          <a:bodyPr wrap="none" lIns="0" tIns="0" rIns="0" bIns="0" rtlCol="0">
            <a:spAutoFit/>
          </a:bodyPr>
          <a:lstStyle/>
          <a:p>
            <a:r>
              <a:rPr lang="en-US" sz="1600" b="1"/>
              <a:t>Types of New Year’s Resolutions</a:t>
            </a:r>
          </a:p>
          <a:p>
            <a:r>
              <a:rPr lang="en-US" sz="1400"/>
              <a:t>(among all shoppers)</a:t>
            </a:r>
          </a:p>
        </p:txBody>
      </p:sp>
      <p:graphicFrame>
        <p:nvGraphicFramePr>
          <p:cNvPr id="9" name="Chart 8">
            <a:extLst>
              <a:ext uri="{FF2B5EF4-FFF2-40B4-BE49-F238E27FC236}">
                <a16:creationId xmlns:a16="http://schemas.microsoft.com/office/drawing/2014/main" id="{B7266297-5DE8-29F8-14B0-4BDDC07845C9}"/>
              </a:ext>
            </a:extLst>
          </p:cNvPr>
          <p:cNvGraphicFramePr/>
          <p:nvPr>
            <p:extLst>
              <p:ext uri="{D42A27DB-BD31-4B8C-83A1-F6EECF244321}">
                <p14:modId xmlns:p14="http://schemas.microsoft.com/office/powerpoint/2010/main" val="815356113"/>
              </p:ext>
            </p:extLst>
          </p:nvPr>
        </p:nvGraphicFramePr>
        <p:xfrm>
          <a:off x="360000" y="2419834"/>
          <a:ext cx="11466874" cy="3295166"/>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DCBF7A4D-A0C4-89D1-C4EC-2D4C7532D1CF}"/>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5562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3D6E-A1CA-FD83-F80F-2759E111630E}"/>
              </a:ext>
            </a:extLst>
          </p:cNvPr>
          <p:cNvSpPr>
            <a:spLocks noGrp="1"/>
          </p:cNvSpPr>
          <p:nvPr>
            <p:ph type="title"/>
          </p:nvPr>
        </p:nvSpPr>
        <p:spPr/>
        <p:txBody>
          <a:bodyPr/>
          <a:lstStyle/>
          <a:p>
            <a:r>
              <a:rPr lang="en-US"/>
              <a:t>Fast-fashion players can lean into nimble supply chain</a:t>
            </a:r>
          </a:p>
        </p:txBody>
      </p:sp>
      <p:sp>
        <p:nvSpPr>
          <p:cNvPr id="4" name="Footer Placeholder 3">
            <a:extLst>
              <a:ext uri="{FF2B5EF4-FFF2-40B4-BE49-F238E27FC236}">
                <a16:creationId xmlns:a16="http://schemas.microsoft.com/office/drawing/2014/main" id="{4B38D693-C05D-5408-4834-6B59F71CBE81}"/>
              </a:ext>
            </a:extLst>
          </p:cNvPr>
          <p:cNvSpPr>
            <a:spLocks noGrp="1"/>
          </p:cNvSpPr>
          <p:nvPr>
            <p:ph type="ftr" sz="quarter" idx="11"/>
          </p:nvPr>
        </p:nvSpPr>
        <p:spPr/>
        <p:txBody>
          <a:bodyPr/>
          <a:lstStyle/>
          <a:p>
            <a:r>
              <a:rPr lang="en-GB"/>
              <a:t>Source: Kantar, Bank of America, Alphawise, Morgan Stanley, YoPrint</a:t>
            </a:r>
          </a:p>
        </p:txBody>
      </p:sp>
      <p:sp>
        <p:nvSpPr>
          <p:cNvPr id="3" name="Content Placeholder 2">
            <a:extLst>
              <a:ext uri="{FF2B5EF4-FFF2-40B4-BE49-F238E27FC236}">
                <a16:creationId xmlns:a16="http://schemas.microsoft.com/office/drawing/2014/main" id="{E1A6E00E-0DFB-69DD-D167-636735E5BFA3}"/>
              </a:ext>
            </a:extLst>
          </p:cNvPr>
          <p:cNvSpPr>
            <a:spLocks noGrp="1"/>
          </p:cNvSpPr>
          <p:nvPr>
            <p:ph sz="quarter" idx="12"/>
          </p:nvPr>
        </p:nvSpPr>
        <p:spPr>
          <a:xfrm>
            <a:off x="360362" y="3140499"/>
            <a:ext cx="3672000" cy="994563"/>
          </a:xfrm>
        </p:spPr>
        <p:txBody>
          <a:bodyPr/>
          <a:lstStyle/>
          <a:p>
            <a:r>
              <a:rPr lang="en-US" sz="1600"/>
              <a:t>In general, shoppers refresh their wardrobes with every two size changes.</a:t>
            </a:r>
          </a:p>
          <a:p>
            <a:endParaRPr lang="en-US"/>
          </a:p>
        </p:txBody>
      </p:sp>
      <p:sp>
        <p:nvSpPr>
          <p:cNvPr id="7" name="Content Placeholder 6">
            <a:extLst>
              <a:ext uri="{FF2B5EF4-FFF2-40B4-BE49-F238E27FC236}">
                <a16:creationId xmlns:a16="http://schemas.microsoft.com/office/drawing/2014/main" id="{BF9E4282-4E90-4924-D8A0-9DF9E82EEC54}"/>
              </a:ext>
            </a:extLst>
          </p:cNvPr>
          <p:cNvSpPr>
            <a:spLocks noGrp="1"/>
          </p:cNvSpPr>
          <p:nvPr>
            <p:ph sz="quarter" idx="13"/>
          </p:nvPr>
        </p:nvSpPr>
        <p:spPr>
          <a:xfrm>
            <a:off x="4257618" y="3140499"/>
            <a:ext cx="3672000" cy="994563"/>
          </a:xfrm>
        </p:spPr>
        <p:txBody>
          <a:bodyPr/>
          <a:lstStyle/>
          <a:p>
            <a:r>
              <a:rPr lang="en-US" sz="1600"/>
              <a:t>Women are more likely to refresh their wardrobes than men after losing weight.</a:t>
            </a:r>
          </a:p>
        </p:txBody>
      </p:sp>
      <p:sp>
        <p:nvSpPr>
          <p:cNvPr id="15" name="Content Placeholder 14">
            <a:extLst>
              <a:ext uri="{FF2B5EF4-FFF2-40B4-BE49-F238E27FC236}">
                <a16:creationId xmlns:a16="http://schemas.microsoft.com/office/drawing/2014/main" id="{6EFBE2B0-FA8A-13D1-6A0B-5B74510406D8}"/>
              </a:ext>
            </a:extLst>
          </p:cNvPr>
          <p:cNvSpPr>
            <a:spLocks noGrp="1"/>
          </p:cNvSpPr>
          <p:nvPr>
            <p:ph sz="quarter" idx="14"/>
          </p:nvPr>
        </p:nvSpPr>
        <p:spPr>
          <a:xfrm>
            <a:off x="8154874" y="3140499"/>
            <a:ext cx="3672000" cy="994563"/>
          </a:xfrm>
        </p:spPr>
        <p:txBody>
          <a:bodyPr/>
          <a:lstStyle/>
          <a:p>
            <a:r>
              <a:rPr lang="en-US" sz="1600"/>
              <a:t>The apparel industry is expected to gain $50 billion in incremental spend as a result of weight-loss drugs.</a:t>
            </a:r>
          </a:p>
        </p:txBody>
      </p:sp>
      <p:sp>
        <p:nvSpPr>
          <p:cNvPr id="5" name="Text Placeholder 4">
            <a:extLst>
              <a:ext uri="{FF2B5EF4-FFF2-40B4-BE49-F238E27FC236}">
                <a16:creationId xmlns:a16="http://schemas.microsoft.com/office/drawing/2014/main" id="{0BEBB90A-EBF5-055F-CB64-AC062BAFCF7A}"/>
              </a:ext>
            </a:extLst>
          </p:cNvPr>
          <p:cNvSpPr>
            <a:spLocks noGrp="1"/>
          </p:cNvSpPr>
          <p:nvPr>
            <p:ph type="body" sz="quarter" idx="15"/>
          </p:nvPr>
        </p:nvSpPr>
        <p:spPr/>
        <p:txBody>
          <a:bodyPr/>
          <a:lstStyle/>
          <a:p>
            <a:r>
              <a:rPr lang="en-US" sz="1800"/>
              <a:t>Anticipated wardrobe upgrades will benefit those who follow trends and can move quickly on size curve shifts</a:t>
            </a:r>
          </a:p>
        </p:txBody>
      </p:sp>
      <p:sp>
        <p:nvSpPr>
          <p:cNvPr id="17" name="Rectangle 16">
            <a:extLst>
              <a:ext uri="{FF2B5EF4-FFF2-40B4-BE49-F238E27FC236}">
                <a16:creationId xmlns:a16="http://schemas.microsoft.com/office/drawing/2014/main" id="{53C8CF50-604E-A7EC-A992-8FBBAF747BBF}"/>
              </a:ext>
            </a:extLst>
          </p:cNvPr>
          <p:cNvSpPr/>
          <p:nvPr/>
        </p:nvSpPr>
        <p:spPr bwMode="ltGray">
          <a:xfrm>
            <a:off x="371009" y="4589186"/>
            <a:ext cx="11466875" cy="8472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pic>
        <p:nvPicPr>
          <p:cNvPr id="11" name="Picture 10">
            <a:extLst>
              <a:ext uri="{FF2B5EF4-FFF2-40B4-BE49-F238E27FC236}">
                <a16:creationId xmlns:a16="http://schemas.microsoft.com/office/drawing/2014/main" id="{7309D252-229F-74E2-7C1D-D6305043B7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944" t="4204" r="47719" b="17204"/>
          <a:stretch/>
        </p:blipFill>
        <p:spPr>
          <a:xfrm>
            <a:off x="744336" y="4294546"/>
            <a:ext cx="1400274" cy="589280"/>
          </a:xfrm>
          <a:prstGeom prst="rect">
            <a:avLst/>
          </a:prstGeom>
          <a:solidFill>
            <a:schemeClr val="bg1"/>
          </a:solidFill>
        </p:spPr>
      </p:pic>
      <p:cxnSp>
        <p:nvCxnSpPr>
          <p:cNvPr id="18" name="Straight Connector 17">
            <a:extLst>
              <a:ext uri="{FF2B5EF4-FFF2-40B4-BE49-F238E27FC236}">
                <a16:creationId xmlns:a16="http://schemas.microsoft.com/office/drawing/2014/main" id="{1D041274-CF91-8FB6-E25B-0D42E5D7B875}"/>
              </a:ext>
            </a:extLst>
          </p:cNvPr>
          <p:cNvCxnSpPr/>
          <p:nvPr/>
        </p:nvCxnSpPr>
        <p:spPr>
          <a:xfrm>
            <a:off x="371009" y="3012377"/>
            <a:ext cx="961954"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11287E-9FC0-A57F-03DD-106BD3F98A03}"/>
              </a:ext>
            </a:extLst>
          </p:cNvPr>
          <p:cNvCxnSpPr/>
          <p:nvPr/>
        </p:nvCxnSpPr>
        <p:spPr>
          <a:xfrm>
            <a:off x="4257618" y="3012377"/>
            <a:ext cx="961954"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9079DB-9453-91BC-45C2-D01984D5EB7A}"/>
              </a:ext>
            </a:extLst>
          </p:cNvPr>
          <p:cNvCxnSpPr/>
          <p:nvPr/>
        </p:nvCxnSpPr>
        <p:spPr>
          <a:xfrm>
            <a:off x="8154874" y="3012377"/>
            <a:ext cx="961954"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1" name="Graphic 14">
            <a:extLst>
              <a:ext uri="{FF2B5EF4-FFF2-40B4-BE49-F238E27FC236}">
                <a16:creationId xmlns:a16="http://schemas.microsoft.com/office/drawing/2014/main" id="{B540C879-E417-F6F5-D3D8-326BCEE85C78}"/>
              </a:ext>
            </a:extLst>
          </p:cNvPr>
          <p:cNvGrpSpPr/>
          <p:nvPr/>
        </p:nvGrpSpPr>
        <p:grpSpPr>
          <a:xfrm>
            <a:off x="8154873" y="1945131"/>
            <a:ext cx="1033957" cy="812756"/>
            <a:chOff x="5676899" y="3100353"/>
            <a:chExt cx="838200" cy="658879"/>
          </a:xfrm>
          <a:noFill/>
        </p:grpSpPr>
        <p:sp>
          <p:nvSpPr>
            <p:cNvPr id="22" name="Freeform: Shape 21">
              <a:extLst>
                <a:ext uri="{FF2B5EF4-FFF2-40B4-BE49-F238E27FC236}">
                  <a16:creationId xmlns:a16="http://schemas.microsoft.com/office/drawing/2014/main" id="{24140D50-5332-B2B2-F425-211CE773C72F}"/>
                </a:ext>
              </a:extLst>
            </p:cNvPr>
            <p:cNvSpPr/>
            <p:nvPr/>
          </p:nvSpPr>
          <p:spPr>
            <a:xfrm>
              <a:off x="5867399" y="3100353"/>
              <a:ext cx="457200" cy="658879"/>
            </a:xfrm>
            <a:custGeom>
              <a:avLst/>
              <a:gdLst>
                <a:gd name="connsiteX0" fmla="*/ 304800 w 457200"/>
                <a:gd name="connsiteY0" fmla="*/ 201488 h 658879"/>
                <a:gd name="connsiteX1" fmla="*/ 457200 w 457200"/>
                <a:gd name="connsiteY1" fmla="*/ 449138 h 658879"/>
                <a:gd name="connsiteX2" fmla="*/ 228600 w 457200"/>
                <a:gd name="connsiteY2" fmla="*/ 658688 h 658879"/>
                <a:gd name="connsiteX3" fmla="*/ 0 w 457200"/>
                <a:gd name="connsiteY3" fmla="*/ 449138 h 658879"/>
                <a:gd name="connsiteX4" fmla="*/ 152400 w 457200"/>
                <a:gd name="connsiteY4" fmla="*/ 201488 h 658879"/>
                <a:gd name="connsiteX5" fmla="*/ 94488 w 457200"/>
                <a:gd name="connsiteY5" fmla="*/ 85569 h 658879"/>
                <a:gd name="connsiteX6" fmla="*/ 110949 w 457200"/>
                <a:gd name="connsiteY6" fmla="*/ 34263 h 658879"/>
                <a:gd name="connsiteX7" fmla="*/ 147638 w 457200"/>
                <a:gd name="connsiteY7" fmla="*/ 35277 h 658879"/>
                <a:gd name="connsiteX8" fmla="*/ 188309 w 457200"/>
                <a:gd name="connsiteY8" fmla="*/ 26895 h 658879"/>
                <a:gd name="connsiteX9" fmla="*/ 196310 w 457200"/>
                <a:gd name="connsiteY9" fmla="*/ 16322 h 658879"/>
                <a:gd name="connsiteX10" fmla="*/ 253238 w 457200"/>
                <a:gd name="connsiteY10" fmla="*/ 8099 h 658879"/>
                <a:gd name="connsiteX11" fmla="*/ 261461 w 457200"/>
                <a:gd name="connsiteY11" fmla="*/ 16322 h 658879"/>
                <a:gd name="connsiteX12" fmla="*/ 269367 w 457200"/>
                <a:gd name="connsiteY12" fmla="*/ 26895 h 658879"/>
                <a:gd name="connsiteX13" fmla="*/ 310134 w 457200"/>
                <a:gd name="connsiteY13" fmla="*/ 35277 h 658879"/>
                <a:gd name="connsiteX14" fmla="*/ 362157 w 457200"/>
                <a:gd name="connsiteY14" fmla="*/ 49309 h 658879"/>
                <a:gd name="connsiteX15" fmla="*/ 363093 w 457200"/>
                <a:gd name="connsiteY15" fmla="*/ 85569 h 65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0" h="658879">
                  <a:moveTo>
                    <a:pt x="304800" y="201488"/>
                  </a:moveTo>
                  <a:cubicBezTo>
                    <a:pt x="381000" y="254257"/>
                    <a:pt x="457200" y="334838"/>
                    <a:pt x="457200" y="449138"/>
                  </a:cubicBezTo>
                  <a:cubicBezTo>
                    <a:pt x="451692" y="570014"/>
                    <a:pt x="349498" y="663692"/>
                    <a:pt x="228600" y="658688"/>
                  </a:cubicBezTo>
                  <a:cubicBezTo>
                    <a:pt x="107702" y="663692"/>
                    <a:pt x="5508" y="570014"/>
                    <a:pt x="0" y="449138"/>
                  </a:cubicBezTo>
                  <a:cubicBezTo>
                    <a:pt x="0" y="334838"/>
                    <a:pt x="76200" y="254257"/>
                    <a:pt x="152400" y="201488"/>
                  </a:cubicBezTo>
                  <a:lnTo>
                    <a:pt x="94488" y="85569"/>
                  </a:lnTo>
                  <a:cubicBezTo>
                    <a:pt x="84866" y="66856"/>
                    <a:pt x="92236" y="43885"/>
                    <a:pt x="110949" y="34263"/>
                  </a:cubicBezTo>
                  <a:cubicBezTo>
                    <a:pt x="122546" y="28300"/>
                    <a:pt x="136388" y="28683"/>
                    <a:pt x="147638" y="35277"/>
                  </a:cubicBezTo>
                  <a:cubicBezTo>
                    <a:pt x="161366" y="43156"/>
                    <a:pt x="178815" y="39560"/>
                    <a:pt x="188309" y="26895"/>
                  </a:cubicBezTo>
                  <a:lnTo>
                    <a:pt x="196310" y="16322"/>
                  </a:lnTo>
                  <a:cubicBezTo>
                    <a:pt x="209760" y="-1669"/>
                    <a:pt x="235247" y="-5351"/>
                    <a:pt x="253238" y="8099"/>
                  </a:cubicBezTo>
                  <a:cubicBezTo>
                    <a:pt x="256359" y="10432"/>
                    <a:pt x="259129" y="13201"/>
                    <a:pt x="261461" y="16322"/>
                  </a:cubicBezTo>
                  <a:lnTo>
                    <a:pt x="269367" y="26895"/>
                  </a:lnTo>
                  <a:cubicBezTo>
                    <a:pt x="278895" y="39574"/>
                    <a:pt x="296376" y="43168"/>
                    <a:pt x="310134" y="35277"/>
                  </a:cubicBezTo>
                  <a:cubicBezTo>
                    <a:pt x="328374" y="24786"/>
                    <a:pt x="351666" y="31068"/>
                    <a:pt x="362157" y="49309"/>
                  </a:cubicBezTo>
                  <a:cubicBezTo>
                    <a:pt x="368571" y="60462"/>
                    <a:pt x="368923" y="74099"/>
                    <a:pt x="363093" y="85569"/>
                  </a:cubicBezTo>
                  <a:close/>
                </a:path>
              </a:pathLst>
            </a:custGeom>
            <a:noFill/>
            <a:ln w="9525" cap="rnd">
              <a:solidFill>
                <a:srgbClr val="00000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1A7BD68B-319C-9565-AC04-3B6A274E482A}"/>
                </a:ext>
              </a:extLst>
            </p:cNvPr>
            <p:cNvSpPr/>
            <p:nvPr/>
          </p:nvSpPr>
          <p:spPr>
            <a:xfrm>
              <a:off x="5943790" y="3301841"/>
              <a:ext cx="304800" cy="9525"/>
            </a:xfrm>
            <a:custGeom>
              <a:avLst/>
              <a:gdLst>
                <a:gd name="connsiteX0" fmla="*/ 0 w 304800"/>
                <a:gd name="connsiteY0" fmla="*/ 0 h 9525"/>
                <a:gd name="connsiteX1" fmla="*/ 304800 w 304800"/>
                <a:gd name="connsiteY1" fmla="*/ 0 h 9525"/>
              </a:gdLst>
              <a:ahLst/>
              <a:cxnLst>
                <a:cxn ang="0">
                  <a:pos x="connsiteX0" y="connsiteY0"/>
                </a:cxn>
                <a:cxn ang="0">
                  <a:pos x="connsiteX1" y="connsiteY1"/>
                </a:cxn>
              </a:cxnLst>
              <a:rect l="l" t="t" r="r" b="b"/>
              <a:pathLst>
                <a:path w="304800" h="9525">
                  <a:moveTo>
                    <a:pt x="0" y="0"/>
                  </a:moveTo>
                  <a:lnTo>
                    <a:pt x="304800" y="0"/>
                  </a:lnTo>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B721F987-1BC0-2F2A-D198-63AA768D70AC}"/>
                </a:ext>
              </a:extLst>
            </p:cNvPr>
            <p:cNvSpPr/>
            <p:nvPr/>
          </p:nvSpPr>
          <p:spPr>
            <a:xfrm>
              <a:off x="5676899" y="3217542"/>
              <a:ext cx="223313" cy="503398"/>
            </a:xfrm>
            <a:custGeom>
              <a:avLst/>
              <a:gdLst>
                <a:gd name="connsiteX0" fmla="*/ 152400 w 223313"/>
                <a:gd name="connsiteY0" fmla="*/ 503398 h 503398"/>
                <a:gd name="connsiteX1" fmla="*/ 0 w 223313"/>
                <a:gd name="connsiteY1" fmla="*/ 350998 h 503398"/>
                <a:gd name="connsiteX2" fmla="*/ 133350 w 223313"/>
                <a:gd name="connsiteY2" fmla="*/ 122398 h 503398"/>
                <a:gd name="connsiteX3" fmla="*/ 86392 w 223313"/>
                <a:gd name="connsiteY3" fmla="*/ 40007 h 503398"/>
                <a:gd name="connsiteX4" fmla="*/ 96159 w 223313"/>
                <a:gd name="connsiteY4" fmla="*/ 3577 h 503398"/>
                <a:gd name="connsiteX5" fmla="*/ 114967 w 223313"/>
                <a:gd name="connsiteY5" fmla="*/ 574 h 503398"/>
                <a:gd name="connsiteX6" fmla="*/ 191167 w 223313"/>
                <a:gd name="connsiteY6" fmla="*/ 574 h 503398"/>
                <a:gd name="connsiteX7" fmla="*/ 222745 w 223313"/>
                <a:gd name="connsiteY7" fmla="*/ 21199 h 503398"/>
                <a:gd name="connsiteX8" fmla="*/ 219742 w 223313"/>
                <a:gd name="connsiteY8" fmla="*/ 40007 h 503398"/>
                <a:gd name="connsiteX9" fmla="*/ 172117 w 223313"/>
                <a:gd name="connsiteY9" fmla="*/ 122494 h 5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13" h="503398">
                  <a:moveTo>
                    <a:pt x="152400" y="503398"/>
                  </a:moveTo>
                  <a:cubicBezTo>
                    <a:pt x="68232" y="503398"/>
                    <a:pt x="0" y="435167"/>
                    <a:pt x="0" y="350998"/>
                  </a:cubicBezTo>
                  <a:cubicBezTo>
                    <a:pt x="3350" y="257271"/>
                    <a:pt x="53413" y="171449"/>
                    <a:pt x="133350" y="122398"/>
                  </a:cubicBezTo>
                  <a:lnTo>
                    <a:pt x="86392" y="40007"/>
                  </a:lnTo>
                  <a:cubicBezTo>
                    <a:pt x="79029" y="27250"/>
                    <a:pt x="83402" y="10940"/>
                    <a:pt x="96159" y="3577"/>
                  </a:cubicBezTo>
                  <a:cubicBezTo>
                    <a:pt x="101845" y="295"/>
                    <a:pt x="108541" y="-774"/>
                    <a:pt x="114967" y="574"/>
                  </a:cubicBezTo>
                  <a:cubicBezTo>
                    <a:pt x="140109" y="5688"/>
                    <a:pt x="166025" y="5688"/>
                    <a:pt x="191167" y="574"/>
                  </a:cubicBezTo>
                  <a:cubicBezTo>
                    <a:pt x="205582" y="-2451"/>
                    <a:pt x="219720" y="6784"/>
                    <a:pt x="222745" y="21199"/>
                  </a:cubicBezTo>
                  <a:cubicBezTo>
                    <a:pt x="224093" y="27625"/>
                    <a:pt x="223023" y="34321"/>
                    <a:pt x="219742" y="40007"/>
                  </a:cubicBezTo>
                  <a:lnTo>
                    <a:pt x="172117" y="122494"/>
                  </a:lnTo>
                </a:path>
              </a:pathLst>
            </a:custGeom>
            <a:noFill/>
            <a:ln w="9525"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FDE3E1D0-462B-A6F4-FD39-043278471063}"/>
                </a:ext>
              </a:extLst>
            </p:cNvPr>
            <p:cNvSpPr/>
            <p:nvPr/>
          </p:nvSpPr>
          <p:spPr>
            <a:xfrm>
              <a:off x="5753290" y="3339941"/>
              <a:ext cx="95250" cy="9525"/>
            </a:xfrm>
            <a:custGeom>
              <a:avLst/>
              <a:gdLst>
                <a:gd name="connsiteX0" fmla="*/ 0 w 95250"/>
                <a:gd name="connsiteY0" fmla="*/ 0 h 9525"/>
                <a:gd name="connsiteX1" fmla="*/ 95250 w 95250"/>
                <a:gd name="connsiteY1" fmla="*/ 0 h 9525"/>
              </a:gdLst>
              <a:ahLst/>
              <a:cxnLst>
                <a:cxn ang="0">
                  <a:pos x="connsiteX0" y="connsiteY0"/>
                </a:cxn>
                <a:cxn ang="0">
                  <a:pos x="connsiteX1" y="connsiteY1"/>
                </a:cxn>
              </a:cxnLst>
              <a:rect l="l" t="t" r="r" b="b"/>
              <a:pathLst>
                <a:path w="95250" h="9525">
                  <a:moveTo>
                    <a:pt x="0" y="0"/>
                  </a:moveTo>
                  <a:lnTo>
                    <a:pt x="95250" y="0"/>
                  </a:lnTo>
                </a:path>
              </a:pathLst>
            </a:custGeom>
            <a:noFill/>
            <a:ln w="9525" cap="rnd">
              <a:solidFill>
                <a:srgbClr val="00000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0C9C6C8E-B5BA-A89C-AD76-0CF0D4F3478A}"/>
                </a:ext>
              </a:extLst>
            </p:cNvPr>
            <p:cNvSpPr/>
            <p:nvPr/>
          </p:nvSpPr>
          <p:spPr>
            <a:xfrm>
              <a:off x="6293024" y="3217447"/>
              <a:ext cx="222074" cy="503493"/>
            </a:xfrm>
            <a:custGeom>
              <a:avLst/>
              <a:gdLst>
                <a:gd name="connsiteX0" fmla="*/ 69675 w 222074"/>
                <a:gd name="connsiteY0" fmla="*/ 503494 h 503493"/>
                <a:gd name="connsiteX1" fmla="*/ 222075 w 222074"/>
                <a:gd name="connsiteY1" fmla="*/ 351094 h 503493"/>
                <a:gd name="connsiteX2" fmla="*/ 88725 w 222074"/>
                <a:gd name="connsiteY2" fmla="*/ 122494 h 503493"/>
                <a:gd name="connsiteX3" fmla="*/ 136350 w 222074"/>
                <a:gd name="connsiteY3" fmla="*/ 40007 h 503493"/>
                <a:gd name="connsiteX4" fmla="*/ 126260 w 222074"/>
                <a:gd name="connsiteY4" fmla="*/ 3525 h 503493"/>
                <a:gd name="connsiteX5" fmla="*/ 107775 w 222074"/>
                <a:gd name="connsiteY5" fmla="*/ 574 h 503493"/>
                <a:gd name="connsiteX6" fmla="*/ 32146 w 222074"/>
                <a:gd name="connsiteY6" fmla="*/ 574 h 503493"/>
                <a:gd name="connsiteX7" fmla="*/ 568 w 222074"/>
                <a:gd name="connsiteY7" fmla="*/ 21199 h 503493"/>
                <a:gd name="connsiteX8" fmla="*/ 3571 w 222074"/>
                <a:gd name="connsiteY8" fmla="*/ 40007 h 503493"/>
                <a:gd name="connsiteX9" fmla="*/ 50434 w 222074"/>
                <a:gd name="connsiteY9" fmla="*/ 122494 h 5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074" h="503493">
                  <a:moveTo>
                    <a:pt x="69675" y="503494"/>
                  </a:moveTo>
                  <a:cubicBezTo>
                    <a:pt x="153843" y="503494"/>
                    <a:pt x="222075" y="435262"/>
                    <a:pt x="222075" y="351094"/>
                  </a:cubicBezTo>
                  <a:cubicBezTo>
                    <a:pt x="218725" y="257367"/>
                    <a:pt x="168662" y="171544"/>
                    <a:pt x="88725" y="122494"/>
                  </a:cubicBezTo>
                  <a:lnTo>
                    <a:pt x="136350" y="40007"/>
                  </a:lnTo>
                  <a:cubicBezTo>
                    <a:pt x="143637" y="27146"/>
                    <a:pt x="139121" y="10813"/>
                    <a:pt x="126260" y="3525"/>
                  </a:cubicBezTo>
                  <a:cubicBezTo>
                    <a:pt x="120655" y="349"/>
                    <a:pt x="114091" y="-700"/>
                    <a:pt x="107775" y="574"/>
                  </a:cubicBezTo>
                  <a:cubicBezTo>
                    <a:pt x="82818" y="5628"/>
                    <a:pt x="57103" y="5628"/>
                    <a:pt x="32146" y="574"/>
                  </a:cubicBezTo>
                  <a:cubicBezTo>
                    <a:pt x="17731" y="-2451"/>
                    <a:pt x="3593" y="6784"/>
                    <a:pt x="568" y="21199"/>
                  </a:cubicBezTo>
                  <a:cubicBezTo>
                    <a:pt x="-780" y="27625"/>
                    <a:pt x="290" y="34321"/>
                    <a:pt x="3571" y="40007"/>
                  </a:cubicBezTo>
                  <a:lnTo>
                    <a:pt x="50434" y="122494"/>
                  </a:lnTo>
                </a:path>
              </a:pathLst>
            </a:custGeom>
            <a:noFill/>
            <a:ln w="9525" cap="rnd">
              <a:solidFill>
                <a:srgbClr val="00000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FE105EB9-E49A-DDF1-376F-9FF2A042AF1D}"/>
                </a:ext>
              </a:extLst>
            </p:cNvPr>
            <p:cNvSpPr/>
            <p:nvPr/>
          </p:nvSpPr>
          <p:spPr>
            <a:xfrm>
              <a:off x="6343839" y="3339941"/>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noFill/>
            <a:ln w="9525" cap="rnd">
              <a:solidFill>
                <a:srgbClr val="00000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BC8CFD0B-4FB4-4D8F-A210-A5875B2DE5AE}"/>
                </a:ext>
              </a:extLst>
            </p:cNvPr>
            <p:cNvSpPr/>
            <p:nvPr/>
          </p:nvSpPr>
          <p:spPr>
            <a:xfrm>
              <a:off x="6096190" y="3606736"/>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noFill/>
            <a:ln w="9525" cap="rnd">
              <a:solidFill>
                <a:srgbClr val="000000"/>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5AA1BBD6-A06D-AF43-719B-15BEB407337A}"/>
                </a:ext>
              </a:extLst>
            </p:cNvPr>
            <p:cNvSpPr/>
            <p:nvPr/>
          </p:nvSpPr>
          <p:spPr>
            <a:xfrm>
              <a:off x="6096190" y="3416236"/>
              <a:ext cx="9525" cy="38100"/>
            </a:xfrm>
            <a:custGeom>
              <a:avLst/>
              <a:gdLst>
                <a:gd name="connsiteX0" fmla="*/ 0 w 9525"/>
                <a:gd name="connsiteY0" fmla="*/ 0 h 38100"/>
                <a:gd name="connsiteX1" fmla="*/ 0 w 9525"/>
                <a:gd name="connsiteY1" fmla="*/ 38100 h 38100"/>
              </a:gdLst>
              <a:ahLst/>
              <a:cxnLst>
                <a:cxn ang="0">
                  <a:pos x="connsiteX0" y="connsiteY0"/>
                </a:cxn>
                <a:cxn ang="0">
                  <a:pos x="connsiteX1" y="connsiteY1"/>
                </a:cxn>
              </a:cxnLst>
              <a:rect l="l" t="t" r="r" b="b"/>
              <a:pathLst>
                <a:path w="9525" h="38100">
                  <a:moveTo>
                    <a:pt x="0" y="0"/>
                  </a:moveTo>
                  <a:lnTo>
                    <a:pt x="0" y="38100"/>
                  </a:lnTo>
                </a:path>
              </a:pathLst>
            </a:custGeom>
            <a:noFill/>
            <a:ln w="9525" cap="rnd">
              <a:solidFill>
                <a:srgbClr val="000000"/>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FD0AED28-BAC3-F352-869C-4C4D3B05CF7C}"/>
                </a:ext>
              </a:extLst>
            </p:cNvPr>
            <p:cNvSpPr/>
            <p:nvPr/>
          </p:nvSpPr>
          <p:spPr>
            <a:xfrm>
              <a:off x="6019799" y="3454336"/>
              <a:ext cx="152400" cy="152400"/>
            </a:xfrm>
            <a:custGeom>
              <a:avLst/>
              <a:gdLst>
                <a:gd name="connsiteX0" fmla="*/ 0 w 152400"/>
                <a:gd name="connsiteY0" fmla="*/ 152400 h 152400"/>
                <a:gd name="connsiteX1" fmla="*/ 114300 w 152400"/>
                <a:gd name="connsiteY1" fmla="*/ 152400 h 152400"/>
                <a:gd name="connsiteX2" fmla="*/ 152400 w 152400"/>
                <a:gd name="connsiteY2" fmla="*/ 114300 h 152400"/>
                <a:gd name="connsiteX3" fmla="*/ 114300 w 152400"/>
                <a:gd name="connsiteY3" fmla="*/ 76200 h 152400"/>
                <a:gd name="connsiteX4" fmla="*/ 38100 w 152400"/>
                <a:gd name="connsiteY4" fmla="*/ 76200 h 152400"/>
                <a:gd name="connsiteX5" fmla="*/ 0 w 152400"/>
                <a:gd name="connsiteY5" fmla="*/ 38100 h 152400"/>
                <a:gd name="connsiteX6" fmla="*/ 38100 w 152400"/>
                <a:gd name="connsiteY6" fmla="*/ 0 h 152400"/>
                <a:gd name="connsiteX7" fmla="*/ 152400 w 152400"/>
                <a:gd name="connsiteY7"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152400">
                  <a:moveTo>
                    <a:pt x="0" y="152400"/>
                  </a:moveTo>
                  <a:lnTo>
                    <a:pt x="114300" y="152400"/>
                  </a:lnTo>
                  <a:cubicBezTo>
                    <a:pt x="135342" y="152400"/>
                    <a:pt x="152400" y="135342"/>
                    <a:pt x="152400" y="114300"/>
                  </a:cubicBezTo>
                  <a:cubicBezTo>
                    <a:pt x="152400" y="93258"/>
                    <a:pt x="135342" y="76200"/>
                    <a:pt x="114300" y="76200"/>
                  </a:cubicBezTo>
                  <a:lnTo>
                    <a:pt x="38100" y="76200"/>
                  </a:lnTo>
                  <a:cubicBezTo>
                    <a:pt x="17058" y="76200"/>
                    <a:pt x="0" y="59142"/>
                    <a:pt x="0" y="38100"/>
                  </a:cubicBezTo>
                  <a:cubicBezTo>
                    <a:pt x="0" y="17058"/>
                    <a:pt x="17058" y="0"/>
                    <a:pt x="38100" y="0"/>
                  </a:cubicBezTo>
                  <a:lnTo>
                    <a:pt x="152400" y="0"/>
                  </a:lnTo>
                </a:path>
              </a:pathLst>
            </a:custGeom>
            <a:noFill/>
            <a:ln w="9525" cap="rnd">
              <a:solidFill>
                <a:srgbClr val="000000"/>
              </a:solidFill>
              <a:prstDash val="solid"/>
              <a:round/>
            </a:ln>
          </p:spPr>
          <p:txBody>
            <a:bodyPr rtlCol="0" anchor="ctr"/>
            <a:lstStyle/>
            <a:p>
              <a:endParaRPr lang="en-US"/>
            </a:p>
          </p:txBody>
        </p:sp>
      </p:grpSp>
      <p:grpSp>
        <p:nvGrpSpPr>
          <p:cNvPr id="33" name="Graphic 31">
            <a:extLst>
              <a:ext uri="{FF2B5EF4-FFF2-40B4-BE49-F238E27FC236}">
                <a16:creationId xmlns:a16="http://schemas.microsoft.com/office/drawing/2014/main" id="{31749847-64DB-8785-FF34-27ACE2F5A1AD}"/>
              </a:ext>
            </a:extLst>
          </p:cNvPr>
          <p:cNvGrpSpPr/>
          <p:nvPr/>
        </p:nvGrpSpPr>
        <p:grpSpPr>
          <a:xfrm>
            <a:off x="338814" y="1958632"/>
            <a:ext cx="961954" cy="770621"/>
            <a:chOff x="5659754" y="3105149"/>
            <a:chExt cx="866774" cy="694372"/>
          </a:xfrm>
          <a:noFill/>
        </p:grpSpPr>
        <p:sp>
          <p:nvSpPr>
            <p:cNvPr id="34" name="Freeform: Shape 33">
              <a:extLst>
                <a:ext uri="{FF2B5EF4-FFF2-40B4-BE49-F238E27FC236}">
                  <a16:creationId xmlns:a16="http://schemas.microsoft.com/office/drawing/2014/main" id="{D109B183-16C1-2CE8-41DF-D77B342905A9}"/>
                </a:ext>
              </a:extLst>
            </p:cNvPr>
            <p:cNvSpPr/>
            <p:nvPr/>
          </p:nvSpPr>
          <p:spPr>
            <a:xfrm>
              <a:off x="5659754" y="3105149"/>
              <a:ext cx="853440" cy="252412"/>
            </a:xfrm>
            <a:custGeom>
              <a:avLst/>
              <a:gdLst>
                <a:gd name="connsiteX0" fmla="*/ 839153 w 853440"/>
                <a:gd name="connsiteY0" fmla="*/ 0 h 252412"/>
                <a:gd name="connsiteX1" fmla="*/ 153353 w 853440"/>
                <a:gd name="connsiteY1" fmla="*/ 0 h 252412"/>
                <a:gd name="connsiteX2" fmla="*/ 121920 w 853440"/>
                <a:gd name="connsiteY2" fmla="*/ 19050 h 252412"/>
                <a:gd name="connsiteX3" fmla="*/ 0 w 853440"/>
                <a:gd name="connsiteY3" fmla="*/ 252413 h 252412"/>
                <a:gd name="connsiteX4" fmla="*/ 839153 w 853440"/>
                <a:gd name="connsiteY4" fmla="*/ 252413 h 252412"/>
                <a:gd name="connsiteX5" fmla="*/ 853440 w 853440"/>
                <a:gd name="connsiteY5" fmla="*/ 238125 h 252412"/>
                <a:gd name="connsiteX6" fmla="*/ 853440 w 853440"/>
                <a:gd name="connsiteY6" fmla="*/ 14288 h 252412"/>
                <a:gd name="connsiteX7" fmla="*/ 839153 w 853440"/>
                <a:gd name="connsiteY7" fmla="*/ 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 h="252412">
                  <a:moveTo>
                    <a:pt x="839153" y="0"/>
                  </a:moveTo>
                  <a:lnTo>
                    <a:pt x="153353" y="0"/>
                  </a:lnTo>
                  <a:cubicBezTo>
                    <a:pt x="140018" y="0"/>
                    <a:pt x="127635" y="7620"/>
                    <a:pt x="121920" y="19050"/>
                  </a:cubicBezTo>
                  <a:lnTo>
                    <a:pt x="0" y="252413"/>
                  </a:lnTo>
                  <a:lnTo>
                    <a:pt x="839153" y="252413"/>
                  </a:lnTo>
                  <a:cubicBezTo>
                    <a:pt x="846773" y="252413"/>
                    <a:pt x="853440" y="245745"/>
                    <a:pt x="853440" y="238125"/>
                  </a:cubicBezTo>
                  <a:lnTo>
                    <a:pt x="853440" y="14288"/>
                  </a:lnTo>
                  <a:cubicBezTo>
                    <a:pt x="853440" y="6667"/>
                    <a:pt x="846773" y="0"/>
                    <a:pt x="839153" y="0"/>
                  </a:cubicBezTo>
                  <a:close/>
                </a:path>
              </a:pathLst>
            </a:custGeom>
            <a:noFill/>
            <a:ln w="9525" cap="rnd">
              <a:solidFill>
                <a:srgbClr val="000000"/>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2F0CE856-813D-BABF-2ED1-99969A354F89}"/>
                </a:ext>
              </a:extLst>
            </p:cNvPr>
            <p:cNvSpPr/>
            <p:nvPr/>
          </p:nvSpPr>
          <p:spPr>
            <a:xfrm>
              <a:off x="5683567" y="3543299"/>
              <a:ext cx="842962" cy="256222"/>
            </a:xfrm>
            <a:custGeom>
              <a:avLst/>
              <a:gdLst>
                <a:gd name="connsiteX0" fmla="*/ 15240 w 842962"/>
                <a:gd name="connsiteY0" fmla="*/ 0 h 256222"/>
                <a:gd name="connsiteX1" fmla="*/ 842963 w 842962"/>
                <a:gd name="connsiteY1" fmla="*/ 0 h 256222"/>
                <a:gd name="connsiteX2" fmla="*/ 721995 w 842962"/>
                <a:gd name="connsiteY2" fmla="*/ 234315 h 256222"/>
                <a:gd name="connsiteX3" fmla="*/ 685800 w 842962"/>
                <a:gd name="connsiteY3" fmla="*/ 256223 h 256222"/>
                <a:gd name="connsiteX4" fmla="*/ 15240 w 842962"/>
                <a:gd name="connsiteY4" fmla="*/ 256223 h 256222"/>
                <a:gd name="connsiteX5" fmla="*/ 0 w 842962"/>
                <a:gd name="connsiteY5" fmla="*/ 240983 h 256222"/>
                <a:gd name="connsiteX6" fmla="*/ 0 w 842962"/>
                <a:gd name="connsiteY6" fmla="*/ 15240 h 256222"/>
                <a:gd name="connsiteX7" fmla="*/ 15240 w 842962"/>
                <a:gd name="connsiteY7" fmla="*/ 0 h 2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962" h="256222">
                  <a:moveTo>
                    <a:pt x="15240" y="0"/>
                  </a:moveTo>
                  <a:lnTo>
                    <a:pt x="842963" y="0"/>
                  </a:lnTo>
                  <a:lnTo>
                    <a:pt x="721995" y="234315"/>
                  </a:lnTo>
                  <a:cubicBezTo>
                    <a:pt x="715328" y="247650"/>
                    <a:pt x="701040" y="256223"/>
                    <a:pt x="685800" y="256223"/>
                  </a:cubicBezTo>
                  <a:lnTo>
                    <a:pt x="15240" y="256223"/>
                  </a:lnTo>
                  <a:cubicBezTo>
                    <a:pt x="6668" y="256223"/>
                    <a:pt x="0" y="249555"/>
                    <a:pt x="0" y="240983"/>
                  </a:cubicBezTo>
                  <a:lnTo>
                    <a:pt x="0" y="15240"/>
                  </a:lnTo>
                  <a:cubicBezTo>
                    <a:pt x="0" y="6668"/>
                    <a:pt x="6668" y="0"/>
                    <a:pt x="15240" y="0"/>
                  </a:cubicBezTo>
                  <a:close/>
                </a:path>
              </a:pathLst>
            </a:custGeom>
            <a:noFill/>
            <a:ln w="9525" cap="rnd">
              <a:solidFill>
                <a:srgbClr val="00000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D80F24D2-82DA-851E-65DE-4DA2C70965AA}"/>
                </a:ext>
              </a:extLst>
            </p:cNvPr>
            <p:cNvSpPr/>
            <p:nvPr/>
          </p:nvSpPr>
          <p:spPr>
            <a:xfrm>
              <a:off x="5659754" y="3357562"/>
              <a:ext cx="332422" cy="185737"/>
            </a:xfrm>
            <a:custGeom>
              <a:avLst/>
              <a:gdLst>
                <a:gd name="connsiteX0" fmla="*/ 0 w 332422"/>
                <a:gd name="connsiteY0" fmla="*/ 0 h 185737"/>
                <a:gd name="connsiteX1" fmla="*/ 332423 w 332422"/>
                <a:gd name="connsiteY1" fmla="*/ 185738 h 185737"/>
              </a:gdLst>
              <a:ahLst/>
              <a:cxnLst>
                <a:cxn ang="0">
                  <a:pos x="connsiteX0" y="connsiteY0"/>
                </a:cxn>
                <a:cxn ang="0">
                  <a:pos x="connsiteX1" y="connsiteY1"/>
                </a:cxn>
              </a:cxnLst>
              <a:rect l="l" t="t" r="r" b="b"/>
              <a:pathLst>
                <a:path w="332422" h="185737">
                  <a:moveTo>
                    <a:pt x="0" y="0"/>
                  </a:moveTo>
                  <a:lnTo>
                    <a:pt x="332423" y="185738"/>
                  </a:lnTo>
                </a:path>
              </a:pathLst>
            </a:custGeom>
            <a:ln w="9525" cap="rnd">
              <a:solidFill>
                <a:srgbClr val="00000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B47F1496-59C8-5675-6D7F-84D513DABA4C}"/>
                </a:ext>
              </a:extLst>
            </p:cNvPr>
            <p:cNvSpPr/>
            <p:nvPr/>
          </p:nvSpPr>
          <p:spPr>
            <a:xfrm>
              <a:off x="6200774" y="3357562"/>
              <a:ext cx="324802" cy="185737"/>
            </a:xfrm>
            <a:custGeom>
              <a:avLst/>
              <a:gdLst>
                <a:gd name="connsiteX0" fmla="*/ 0 w 324802"/>
                <a:gd name="connsiteY0" fmla="*/ 0 h 185737"/>
                <a:gd name="connsiteX1" fmla="*/ 324803 w 324802"/>
                <a:gd name="connsiteY1" fmla="*/ 185738 h 185737"/>
              </a:gdLst>
              <a:ahLst/>
              <a:cxnLst>
                <a:cxn ang="0">
                  <a:pos x="connsiteX0" y="connsiteY0"/>
                </a:cxn>
                <a:cxn ang="0">
                  <a:pos x="connsiteX1" y="connsiteY1"/>
                </a:cxn>
              </a:cxnLst>
              <a:rect l="l" t="t" r="r" b="b"/>
              <a:pathLst>
                <a:path w="324802" h="185737">
                  <a:moveTo>
                    <a:pt x="0" y="0"/>
                  </a:moveTo>
                  <a:lnTo>
                    <a:pt x="324803" y="185738"/>
                  </a:lnTo>
                </a:path>
              </a:pathLst>
            </a:custGeom>
            <a:ln w="9525" cap="rnd">
              <a:solidFill>
                <a:srgbClr val="00000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0EA5037E-402A-7279-29C2-1DEE842E48C7}"/>
                </a:ext>
              </a:extLst>
            </p:cNvPr>
            <p:cNvSpPr/>
            <p:nvPr/>
          </p:nvSpPr>
          <p:spPr>
            <a:xfrm>
              <a:off x="6383654" y="3105149"/>
              <a:ext cx="20002" cy="252412"/>
            </a:xfrm>
            <a:custGeom>
              <a:avLst/>
              <a:gdLst>
                <a:gd name="connsiteX0" fmla="*/ 0 w 20002"/>
                <a:gd name="connsiteY0" fmla="*/ 0 h 252412"/>
                <a:gd name="connsiteX1" fmla="*/ 0 w 20002"/>
                <a:gd name="connsiteY1" fmla="*/ 68580 h 252412"/>
                <a:gd name="connsiteX2" fmla="*/ 0 w 20002"/>
                <a:gd name="connsiteY2" fmla="*/ 68580 h 252412"/>
                <a:gd name="connsiteX3" fmla="*/ 0 w 20002"/>
                <a:gd name="connsiteY3" fmla="*/ 179070 h 252412"/>
                <a:gd name="connsiteX4" fmla="*/ 0 w 20002"/>
                <a:gd name="connsiteY4" fmla="*/ 179070 h 252412"/>
                <a:gd name="connsiteX5" fmla="*/ 0 w 20002"/>
                <a:gd name="connsiteY5" fmla="*/ 252413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 h="252412">
                  <a:moveTo>
                    <a:pt x="0" y="0"/>
                  </a:moveTo>
                  <a:lnTo>
                    <a:pt x="0" y="68580"/>
                  </a:lnTo>
                  <a:lnTo>
                    <a:pt x="0" y="68580"/>
                  </a:lnTo>
                  <a:cubicBezTo>
                    <a:pt x="26670" y="100013"/>
                    <a:pt x="26670" y="146685"/>
                    <a:pt x="0" y="179070"/>
                  </a:cubicBezTo>
                  <a:lnTo>
                    <a:pt x="0" y="179070"/>
                  </a:lnTo>
                  <a:lnTo>
                    <a:pt x="0" y="252413"/>
                  </a:lnTo>
                </a:path>
              </a:pathLst>
            </a:custGeom>
            <a:noFill/>
            <a:ln w="9525" cap="rnd">
              <a:solidFill>
                <a:srgbClr val="00000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8F6A76F1-4885-D3D9-E575-C4EB7ECFCC0E}"/>
                </a:ext>
              </a:extLst>
            </p:cNvPr>
            <p:cNvSpPr/>
            <p:nvPr/>
          </p:nvSpPr>
          <p:spPr>
            <a:xfrm>
              <a:off x="5777864" y="3545204"/>
              <a:ext cx="20002" cy="252412"/>
            </a:xfrm>
            <a:custGeom>
              <a:avLst/>
              <a:gdLst>
                <a:gd name="connsiteX0" fmla="*/ 20003 w 20002"/>
                <a:gd name="connsiteY0" fmla="*/ 252412 h 252412"/>
                <a:gd name="connsiteX1" fmla="*/ 20003 w 20002"/>
                <a:gd name="connsiteY1" fmla="*/ 183833 h 252412"/>
                <a:gd name="connsiteX2" fmla="*/ 20003 w 20002"/>
                <a:gd name="connsiteY2" fmla="*/ 183833 h 252412"/>
                <a:gd name="connsiteX3" fmla="*/ 20003 w 20002"/>
                <a:gd name="connsiteY3" fmla="*/ 73343 h 252412"/>
                <a:gd name="connsiteX4" fmla="*/ 20003 w 20002"/>
                <a:gd name="connsiteY4" fmla="*/ 73343 h 252412"/>
                <a:gd name="connsiteX5" fmla="*/ 20003 w 20002"/>
                <a:gd name="connsiteY5" fmla="*/ 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 h="252412">
                  <a:moveTo>
                    <a:pt x="20003" y="252412"/>
                  </a:moveTo>
                  <a:lnTo>
                    <a:pt x="20003" y="183833"/>
                  </a:lnTo>
                  <a:lnTo>
                    <a:pt x="20003" y="183833"/>
                  </a:lnTo>
                  <a:cubicBezTo>
                    <a:pt x="-6668" y="152400"/>
                    <a:pt x="-6668" y="105728"/>
                    <a:pt x="20003" y="73343"/>
                  </a:cubicBezTo>
                  <a:lnTo>
                    <a:pt x="20003" y="73343"/>
                  </a:lnTo>
                  <a:lnTo>
                    <a:pt x="20003" y="0"/>
                  </a:lnTo>
                </a:path>
              </a:pathLst>
            </a:custGeom>
            <a:noFill/>
            <a:ln w="9525" cap="rnd">
              <a:solidFill>
                <a:srgbClr val="00000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4785F0CF-2AAC-68F6-5A63-083348B2D469}"/>
                </a:ext>
              </a:extLst>
            </p:cNvPr>
            <p:cNvSpPr/>
            <p:nvPr/>
          </p:nvSpPr>
          <p:spPr>
            <a:xfrm>
              <a:off x="5889307" y="3545204"/>
              <a:ext cx="9525" cy="98107"/>
            </a:xfrm>
            <a:custGeom>
              <a:avLst/>
              <a:gdLst>
                <a:gd name="connsiteX0" fmla="*/ 0 w 9525"/>
                <a:gd name="connsiteY0" fmla="*/ 0 h 98107"/>
                <a:gd name="connsiteX1" fmla="*/ 0 w 9525"/>
                <a:gd name="connsiteY1" fmla="*/ 98108 h 98107"/>
              </a:gdLst>
              <a:ahLst/>
              <a:cxnLst>
                <a:cxn ang="0">
                  <a:pos x="connsiteX0" y="connsiteY0"/>
                </a:cxn>
                <a:cxn ang="0">
                  <a:pos x="connsiteX1" y="connsiteY1"/>
                </a:cxn>
              </a:cxnLst>
              <a:rect l="l" t="t" r="r" b="b"/>
              <a:pathLst>
                <a:path w="9525" h="98107">
                  <a:moveTo>
                    <a:pt x="0" y="0"/>
                  </a:moveTo>
                  <a:lnTo>
                    <a:pt x="0" y="98108"/>
                  </a:lnTo>
                </a:path>
              </a:pathLst>
            </a:custGeom>
            <a:ln w="9525" cap="rnd">
              <a:solidFill>
                <a:srgbClr val="00000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C47D3016-9F98-13B4-4085-5881FDAAE3B6}"/>
                </a:ext>
              </a:extLst>
            </p:cNvPr>
            <p:cNvSpPr/>
            <p:nvPr/>
          </p:nvSpPr>
          <p:spPr>
            <a:xfrm>
              <a:off x="6004559" y="3545204"/>
              <a:ext cx="9525" cy="143827"/>
            </a:xfrm>
            <a:custGeom>
              <a:avLst/>
              <a:gdLst>
                <a:gd name="connsiteX0" fmla="*/ 0 w 9525"/>
                <a:gd name="connsiteY0" fmla="*/ 0 h 143827"/>
                <a:gd name="connsiteX1" fmla="*/ 0 w 9525"/>
                <a:gd name="connsiteY1" fmla="*/ 143828 h 143827"/>
              </a:gdLst>
              <a:ahLst/>
              <a:cxnLst>
                <a:cxn ang="0">
                  <a:pos x="connsiteX0" y="connsiteY0"/>
                </a:cxn>
                <a:cxn ang="0">
                  <a:pos x="connsiteX1" y="connsiteY1"/>
                </a:cxn>
              </a:cxnLst>
              <a:rect l="l" t="t" r="r" b="b"/>
              <a:pathLst>
                <a:path w="9525" h="143827">
                  <a:moveTo>
                    <a:pt x="0" y="0"/>
                  </a:moveTo>
                  <a:lnTo>
                    <a:pt x="0" y="143828"/>
                  </a:lnTo>
                </a:path>
              </a:pathLst>
            </a:custGeom>
            <a:ln w="9525" cap="rnd">
              <a:solidFill>
                <a:srgbClr val="000000"/>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F8641C0F-322F-DF69-2D02-B1A1B7FC0307}"/>
                </a:ext>
              </a:extLst>
            </p:cNvPr>
            <p:cNvSpPr/>
            <p:nvPr/>
          </p:nvSpPr>
          <p:spPr>
            <a:xfrm>
              <a:off x="6118859" y="3545204"/>
              <a:ext cx="9525" cy="98107"/>
            </a:xfrm>
            <a:custGeom>
              <a:avLst/>
              <a:gdLst>
                <a:gd name="connsiteX0" fmla="*/ 0 w 9525"/>
                <a:gd name="connsiteY0" fmla="*/ 0 h 98107"/>
                <a:gd name="connsiteX1" fmla="*/ 0 w 9525"/>
                <a:gd name="connsiteY1" fmla="*/ 98108 h 98107"/>
              </a:gdLst>
              <a:ahLst/>
              <a:cxnLst>
                <a:cxn ang="0">
                  <a:pos x="connsiteX0" y="connsiteY0"/>
                </a:cxn>
                <a:cxn ang="0">
                  <a:pos x="connsiteX1" y="connsiteY1"/>
                </a:cxn>
              </a:cxnLst>
              <a:rect l="l" t="t" r="r" b="b"/>
              <a:pathLst>
                <a:path w="9525" h="98107">
                  <a:moveTo>
                    <a:pt x="0" y="0"/>
                  </a:moveTo>
                  <a:lnTo>
                    <a:pt x="0" y="98108"/>
                  </a:lnTo>
                </a:path>
              </a:pathLst>
            </a:custGeom>
            <a:ln w="9525" cap="rnd">
              <a:solidFill>
                <a:srgbClr val="000000"/>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FBA74743-92AF-E298-9E60-D7260F99273E}"/>
                </a:ext>
              </a:extLst>
            </p:cNvPr>
            <p:cNvSpPr/>
            <p:nvPr/>
          </p:nvSpPr>
          <p:spPr>
            <a:xfrm>
              <a:off x="6233159" y="3543299"/>
              <a:ext cx="9525" cy="143827"/>
            </a:xfrm>
            <a:custGeom>
              <a:avLst/>
              <a:gdLst>
                <a:gd name="connsiteX0" fmla="*/ 0 w 9525"/>
                <a:gd name="connsiteY0" fmla="*/ 0 h 143827"/>
                <a:gd name="connsiteX1" fmla="*/ 0 w 9525"/>
                <a:gd name="connsiteY1" fmla="*/ 143827 h 143827"/>
              </a:gdLst>
              <a:ahLst/>
              <a:cxnLst>
                <a:cxn ang="0">
                  <a:pos x="connsiteX0" y="connsiteY0"/>
                </a:cxn>
                <a:cxn ang="0">
                  <a:pos x="connsiteX1" y="connsiteY1"/>
                </a:cxn>
              </a:cxnLst>
              <a:rect l="l" t="t" r="r" b="b"/>
              <a:pathLst>
                <a:path w="9525" h="143827">
                  <a:moveTo>
                    <a:pt x="0" y="0"/>
                  </a:moveTo>
                  <a:lnTo>
                    <a:pt x="0" y="143827"/>
                  </a:lnTo>
                </a:path>
              </a:pathLst>
            </a:custGeom>
            <a:ln w="9525" cap="rnd">
              <a:solidFill>
                <a:srgbClr val="000000"/>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7AFA3506-86B2-FB13-C44E-04E419A78696}"/>
                </a:ext>
              </a:extLst>
            </p:cNvPr>
            <p:cNvSpPr/>
            <p:nvPr/>
          </p:nvSpPr>
          <p:spPr>
            <a:xfrm>
              <a:off x="6349364" y="3545204"/>
              <a:ext cx="9525" cy="98107"/>
            </a:xfrm>
            <a:custGeom>
              <a:avLst/>
              <a:gdLst>
                <a:gd name="connsiteX0" fmla="*/ 0 w 9525"/>
                <a:gd name="connsiteY0" fmla="*/ 0 h 98107"/>
                <a:gd name="connsiteX1" fmla="*/ 0 w 9525"/>
                <a:gd name="connsiteY1" fmla="*/ 98108 h 98107"/>
              </a:gdLst>
              <a:ahLst/>
              <a:cxnLst>
                <a:cxn ang="0">
                  <a:pos x="connsiteX0" y="connsiteY0"/>
                </a:cxn>
                <a:cxn ang="0">
                  <a:pos x="connsiteX1" y="connsiteY1"/>
                </a:cxn>
              </a:cxnLst>
              <a:rect l="l" t="t" r="r" b="b"/>
              <a:pathLst>
                <a:path w="9525" h="98107">
                  <a:moveTo>
                    <a:pt x="0" y="0"/>
                  </a:moveTo>
                  <a:lnTo>
                    <a:pt x="0" y="98108"/>
                  </a:lnTo>
                </a:path>
              </a:pathLst>
            </a:custGeom>
            <a:ln w="9525" cap="rnd">
              <a:solidFill>
                <a:srgbClr val="000000"/>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4BCC77FC-51F6-535C-E6EB-83C1142B114C}"/>
                </a:ext>
              </a:extLst>
            </p:cNvPr>
            <p:cNvSpPr/>
            <p:nvPr/>
          </p:nvSpPr>
          <p:spPr>
            <a:xfrm>
              <a:off x="5836919" y="3105149"/>
              <a:ext cx="9525" cy="98107"/>
            </a:xfrm>
            <a:custGeom>
              <a:avLst/>
              <a:gdLst>
                <a:gd name="connsiteX0" fmla="*/ 0 w 9525"/>
                <a:gd name="connsiteY0" fmla="*/ 0 h 98107"/>
                <a:gd name="connsiteX1" fmla="*/ 0 w 9525"/>
                <a:gd name="connsiteY1" fmla="*/ 98107 h 98107"/>
              </a:gdLst>
              <a:ahLst/>
              <a:cxnLst>
                <a:cxn ang="0">
                  <a:pos x="connsiteX0" y="connsiteY0"/>
                </a:cxn>
                <a:cxn ang="0">
                  <a:pos x="connsiteX1" y="connsiteY1"/>
                </a:cxn>
              </a:cxnLst>
              <a:rect l="l" t="t" r="r" b="b"/>
              <a:pathLst>
                <a:path w="9525" h="98107">
                  <a:moveTo>
                    <a:pt x="0" y="0"/>
                  </a:moveTo>
                  <a:lnTo>
                    <a:pt x="0" y="98107"/>
                  </a:lnTo>
                </a:path>
              </a:pathLst>
            </a:custGeom>
            <a:ln w="9525" cap="rnd">
              <a:solidFill>
                <a:srgbClr val="000000"/>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0B5244D7-2D15-F99A-47EC-B6691944230B}"/>
                </a:ext>
              </a:extLst>
            </p:cNvPr>
            <p:cNvSpPr/>
            <p:nvPr/>
          </p:nvSpPr>
          <p:spPr>
            <a:xfrm>
              <a:off x="6067424" y="3105149"/>
              <a:ext cx="9525" cy="98107"/>
            </a:xfrm>
            <a:custGeom>
              <a:avLst/>
              <a:gdLst>
                <a:gd name="connsiteX0" fmla="*/ 0 w 9525"/>
                <a:gd name="connsiteY0" fmla="*/ 0 h 98107"/>
                <a:gd name="connsiteX1" fmla="*/ 0 w 9525"/>
                <a:gd name="connsiteY1" fmla="*/ 98107 h 98107"/>
              </a:gdLst>
              <a:ahLst/>
              <a:cxnLst>
                <a:cxn ang="0">
                  <a:pos x="connsiteX0" y="connsiteY0"/>
                </a:cxn>
                <a:cxn ang="0">
                  <a:pos x="connsiteX1" y="connsiteY1"/>
                </a:cxn>
              </a:cxnLst>
              <a:rect l="l" t="t" r="r" b="b"/>
              <a:pathLst>
                <a:path w="9525" h="98107">
                  <a:moveTo>
                    <a:pt x="0" y="0"/>
                  </a:moveTo>
                  <a:lnTo>
                    <a:pt x="0" y="98107"/>
                  </a:lnTo>
                </a:path>
              </a:pathLst>
            </a:custGeom>
            <a:ln w="9525" cap="rnd">
              <a:solidFill>
                <a:srgbClr val="000000"/>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FF847DD5-F54C-5593-FF95-3227467F46E7}"/>
                </a:ext>
              </a:extLst>
            </p:cNvPr>
            <p:cNvSpPr/>
            <p:nvPr/>
          </p:nvSpPr>
          <p:spPr>
            <a:xfrm>
              <a:off x="6296977" y="3105149"/>
              <a:ext cx="9525" cy="98107"/>
            </a:xfrm>
            <a:custGeom>
              <a:avLst/>
              <a:gdLst>
                <a:gd name="connsiteX0" fmla="*/ 0 w 9525"/>
                <a:gd name="connsiteY0" fmla="*/ 0 h 98107"/>
                <a:gd name="connsiteX1" fmla="*/ 0 w 9525"/>
                <a:gd name="connsiteY1" fmla="*/ 98107 h 98107"/>
              </a:gdLst>
              <a:ahLst/>
              <a:cxnLst>
                <a:cxn ang="0">
                  <a:pos x="connsiteX0" y="connsiteY0"/>
                </a:cxn>
                <a:cxn ang="0">
                  <a:pos x="connsiteX1" y="connsiteY1"/>
                </a:cxn>
              </a:cxnLst>
              <a:rect l="l" t="t" r="r" b="b"/>
              <a:pathLst>
                <a:path w="9525" h="98107">
                  <a:moveTo>
                    <a:pt x="0" y="0"/>
                  </a:moveTo>
                  <a:lnTo>
                    <a:pt x="0" y="98107"/>
                  </a:lnTo>
                </a:path>
              </a:pathLst>
            </a:custGeom>
            <a:ln w="9525" cap="rnd">
              <a:solidFill>
                <a:srgbClr val="000000"/>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3ADF5D80-D3E0-163C-2520-29683ECF4A7B}"/>
                </a:ext>
              </a:extLst>
            </p:cNvPr>
            <p:cNvSpPr/>
            <p:nvPr/>
          </p:nvSpPr>
          <p:spPr>
            <a:xfrm>
              <a:off x="5952172" y="3108007"/>
              <a:ext cx="9525" cy="143827"/>
            </a:xfrm>
            <a:custGeom>
              <a:avLst/>
              <a:gdLst>
                <a:gd name="connsiteX0" fmla="*/ 0 w 9525"/>
                <a:gd name="connsiteY0" fmla="*/ 0 h 143827"/>
                <a:gd name="connsiteX1" fmla="*/ 0 w 9525"/>
                <a:gd name="connsiteY1" fmla="*/ 143828 h 143827"/>
              </a:gdLst>
              <a:ahLst/>
              <a:cxnLst>
                <a:cxn ang="0">
                  <a:pos x="connsiteX0" y="connsiteY0"/>
                </a:cxn>
                <a:cxn ang="0">
                  <a:pos x="connsiteX1" y="connsiteY1"/>
                </a:cxn>
              </a:cxnLst>
              <a:rect l="l" t="t" r="r" b="b"/>
              <a:pathLst>
                <a:path w="9525" h="143827">
                  <a:moveTo>
                    <a:pt x="0" y="0"/>
                  </a:moveTo>
                  <a:lnTo>
                    <a:pt x="0" y="143828"/>
                  </a:lnTo>
                </a:path>
              </a:pathLst>
            </a:custGeom>
            <a:ln w="9525" cap="rnd">
              <a:solidFill>
                <a:srgbClr val="000000"/>
              </a:solidFill>
              <a:prstDash val="solid"/>
              <a:round/>
            </a:ln>
          </p:spPr>
          <p:txBody>
            <a:bodyPr rtlCol="0" anchor="ctr"/>
            <a:lstStyle/>
            <a:p>
              <a:endParaRPr lang="en-US"/>
            </a:p>
          </p:txBody>
        </p:sp>
        <p:sp>
          <p:nvSpPr>
            <p:cNvPr id="49" name="Freeform: Shape 48">
              <a:extLst>
                <a:ext uri="{FF2B5EF4-FFF2-40B4-BE49-F238E27FC236}">
                  <a16:creationId xmlns:a16="http://schemas.microsoft.com/office/drawing/2014/main" id="{17F9ACCD-4102-C850-D31E-EE3AB3E438B4}"/>
                </a:ext>
              </a:extLst>
            </p:cNvPr>
            <p:cNvSpPr/>
            <p:nvPr/>
          </p:nvSpPr>
          <p:spPr>
            <a:xfrm>
              <a:off x="6181724" y="3108007"/>
              <a:ext cx="9525" cy="143827"/>
            </a:xfrm>
            <a:custGeom>
              <a:avLst/>
              <a:gdLst>
                <a:gd name="connsiteX0" fmla="*/ 0 w 9525"/>
                <a:gd name="connsiteY0" fmla="*/ 0 h 143827"/>
                <a:gd name="connsiteX1" fmla="*/ 0 w 9525"/>
                <a:gd name="connsiteY1" fmla="*/ 143828 h 143827"/>
              </a:gdLst>
              <a:ahLst/>
              <a:cxnLst>
                <a:cxn ang="0">
                  <a:pos x="connsiteX0" y="connsiteY0"/>
                </a:cxn>
                <a:cxn ang="0">
                  <a:pos x="connsiteX1" y="connsiteY1"/>
                </a:cxn>
              </a:cxnLst>
              <a:rect l="l" t="t" r="r" b="b"/>
              <a:pathLst>
                <a:path w="9525" h="143827">
                  <a:moveTo>
                    <a:pt x="0" y="0"/>
                  </a:moveTo>
                  <a:lnTo>
                    <a:pt x="0" y="143828"/>
                  </a:lnTo>
                </a:path>
              </a:pathLst>
            </a:custGeom>
            <a:ln w="9525" cap="rnd">
              <a:solidFill>
                <a:srgbClr val="000000"/>
              </a:solidFill>
              <a:prstDash val="solid"/>
              <a:round/>
            </a:ln>
          </p:spPr>
          <p:txBody>
            <a:bodyPr rtlCol="0" anchor="ctr"/>
            <a:lstStyle/>
            <a:p>
              <a:endParaRPr lang="en-US"/>
            </a:p>
          </p:txBody>
        </p:sp>
        <p:sp>
          <p:nvSpPr>
            <p:cNvPr id="50" name="Freeform: Shape 49">
              <a:extLst>
                <a:ext uri="{FF2B5EF4-FFF2-40B4-BE49-F238E27FC236}">
                  <a16:creationId xmlns:a16="http://schemas.microsoft.com/office/drawing/2014/main" id="{7E0B1ECB-CCA0-510F-D509-4035FDA6A492}"/>
                </a:ext>
              </a:extLst>
            </p:cNvPr>
            <p:cNvSpPr/>
            <p:nvPr/>
          </p:nvSpPr>
          <p:spPr>
            <a:xfrm>
              <a:off x="6450329" y="3168014"/>
              <a:ext cx="15239" cy="15240"/>
            </a:xfrm>
            <a:custGeom>
              <a:avLst/>
              <a:gdLst>
                <a:gd name="connsiteX0" fmla="*/ 15240 w 15239"/>
                <a:gd name="connsiteY0" fmla="*/ 7620 h 15240"/>
                <a:gd name="connsiteX1" fmla="*/ 7620 w 15239"/>
                <a:gd name="connsiteY1" fmla="*/ 15240 h 15240"/>
                <a:gd name="connsiteX2" fmla="*/ 0 w 15239"/>
                <a:gd name="connsiteY2" fmla="*/ 7620 h 15240"/>
                <a:gd name="connsiteX3" fmla="*/ 7620 w 15239"/>
                <a:gd name="connsiteY3" fmla="*/ 0 h 15240"/>
                <a:gd name="connsiteX4" fmla="*/ 1524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15240" y="7620"/>
                  </a:moveTo>
                  <a:cubicBezTo>
                    <a:pt x="15240" y="11828"/>
                    <a:pt x="11828" y="15240"/>
                    <a:pt x="7620" y="15240"/>
                  </a:cubicBezTo>
                  <a:cubicBezTo>
                    <a:pt x="3412" y="15240"/>
                    <a:pt x="0" y="11828"/>
                    <a:pt x="0" y="7620"/>
                  </a:cubicBezTo>
                  <a:cubicBezTo>
                    <a:pt x="0" y="3412"/>
                    <a:pt x="3412" y="0"/>
                    <a:pt x="7620" y="0"/>
                  </a:cubicBezTo>
                  <a:cubicBezTo>
                    <a:pt x="11828" y="0"/>
                    <a:pt x="15240" y="3412"/>
                    <a:pt x="15240" y="7620"/>
                  </a:cubicBezTo>
                  <a:close/>
                </a:path>
              </a:pathLst>
            </a:custGeom>
            <a:noFill/>
            <a:ln w="9525" cap="rnd">
              <a:solidFill>
                <a:srgbClr val="000000"/>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B59C6644-B5B6-D141-D385-E4F49AFC19B5}"/>
                </a:ext>
              </a:extLst>
            </p:cNvPr>
            <p:cNvSpPr/>
            <p:nvPr/>
          </p:nvSpPr>
          <p:spPr>
            <a:xfrm>
              <a:off x="6450329" y="3272789"/>
              <a:ext cx="15239" cy="15240"/>
            </a:xfrm>
            <a:custGeom>
              <a:avLst/>
              <a:gdLst>
                <a:gd name="connsiteX0" fmla="*/ 15240 w 15239"/>
                <a:gd name="connsiteY0" fmla="*/ 7620 h 15240"/>
                <a:gd name="connsiteX1" fmla="*/ 7620 w 15239"/>
                <a:gd name="connsiteY1" fmla="*/ 15240 h 15240"/>
                <a:gd name="connsiteX2" fmla="*/ 0 w 15239"/>
                <a:gd name="connsiteY2" fmla="*/ 7620 h 15240"/>
                <a:gd name="connsiteX3" fmla="*/ 7620 w 15239"/>
                <a:gd name="connsiteY3" fmla="*/ 0 h 15240"/>
                <a:gd name="connsiteX4" fmla="*/ 1524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15240" y="7620"/>
                  </a:moveTo>
                  <a:cubicBezTo>
                    <a:pt x="15240" y="11828"/>
                    <a:pt x="11828" y="15240"/>
                    <a:pt x="7620" y="15240"/>
                  </a:cubicBezTo>
                  <a:cubicBezTo>
                    <a:pt x="3412" y="15240"/>
                    <a:pt x="0" y="11828"/>
                    <a:pt x="0" y="7620"/>
                  </a:cubicBezTo>
                  <a:cubicBezTo>
                    <a:pt x="0" y="3412"/>
                    <a:pt x="3412" y="0"/>
                    <a:pt x="7620" y="0"/>
                  </a:cubicBezTo>
                  <a:cubicBezTo>
                    <a:pt x="11828" y="0"/>
                    <a:pt x="15240" y="3412"/>
                    <a:pt x="15240" y="7620"/>
                  </a:cubicBezTo>
                  <a:close/>
                </a:path>
              </a:pathLst>
            </a:custGeom>
            <a:noFill/>
            <a:ln w="9525" cap="rnd">
              <a:solidFill>
                <a:srgbClr val="000000"/>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177CD781-1AB8-2FE4-3B46-C5D86E019920}"/>
                </a:ext>
              </a:extLst>
            </p:cNvPr>
            <p:cNvSpPr/>
            <p:nvPr/>
          </p:nvSpPr>
          <p:spPr>
            <a:xfrm>
              <a:off x="5727382" y="3610927"/>
              <a:ext cx="15240" cy="15239"/>
            </a:xfrm>
            <a:custGeom>
              <a:avLst/>
              <a:gdLst>
                <a:gd name="connsiteX0" fmla="*/ 15240 w 15240"/>
                <a:gd name="connsiteY0" fmla="*/ 7620 h 15239"/>
                <a:gd name="connsiteX1" fmla="*/ 7620 w 15240"/>
                <a:gd name="connsiteY1" fmla="*/ 15240 h 15239"/>
                <a:gd name="connsiteX2" fmla="*/ 0 w 15240"/>
                <a:gd name="connsiteY2" fmla="*/ 7620 h 15239"/>
                <a:gd name="connsiteX3" fmla="*/ 7620 w 15240"/>
                <a:gd name="connsiteY3" fmla="*/ 0 h 15239"/>
                <a:gd name="connsiteX4" fmla="*/ 15240 w 15240"/>
                <a:gd name="connsiteY4" fmla="*/ 7620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39">
                  <a:moveTo>
                    <a:pt x="15240" y="7620"/>
                  </a:moveTo>
                  <a:cubicBezTo>
                    <a:pt x="15240" y="11828"/>
                    <a:pt x="11828" y="15240"/>
                    <a:pt x="7620" y="15240"/>
                  </a:cubicBezTo>
                  <a:cubicBezTo>
                    <a:pt x="3412" y="15240"/>
                    <a:pt x="0" y="11828"/>
                    <a:pt x="0" y="7620"/>
                  </a:cubicBezTo>
                  <a:cubicBezTo>
                    <a:pt x="0" y="3412"/>
                    <a:pt x="3412" y="0"/>
                    <a:pt x="7620" y="0"/>
                  </a:cubicBezTo>
                  <a:cubicBezTo>
                    <a:pt x="11828" y="0"/>
                    <a:pt x="15240" y="3412"/>
                    <a:pt x="15240" y="7620"/>
                  </a:cubicBezTo>
                  <a:close/>
                </a:path>
              </a:pathLst>
            </a:custGeom>
            <a:noFill/>
            <a:ln w="9525" cap="rnd">
              <a:solidFill>
                <a:srgbClr val="000000"/>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05865597-B42F-6C92-2058-F67D0A99C9BC}"/>
                </a:ext>
              </a:extLst>
            </p:cNvPr>
            <p:cNvSpPr/>
            <p:nvPr/>
          </p:nvSpPr>
          <p:spPr>
            <a:xfrm>
              <a:off x="5727382" y="3716654"/>
              <a:ext cx="15240" cy="15239"/>
            </a:xfrm>
            <a:custGeom>
              <a:avLst/>
              <a:gdLst>
                <a:gd name="connsiteX0" fmla="*/ 15240 w 15240"/>
                <a:gd name="connsiteY0" fmla="*/ 7620 h 15239"/>
                <a:gd name="connsiteX1" fmla="*/ 7620 w 15240"/>
                <a:gd name="connsiteY1" fmla="*/ 15240 h 15239"/>
                <a:gd name="connsiteX2" fmla="*/ 0 w 15240"/>
                <a:gd name="connsiteY2" fmla="*/ 7620 h 15239"/>
                <a:gd name="connsiteX3" fmla="*/ 7620 w 15240"/>
                <a:gd name="connsiteY3" fmla="*/ 0 h 15239"/>
                <a:gd name="connsiteX4" fmla="*/ 15240 w 15240"/>
                <a:gd name="connsiteY4" fmla="*/ 7620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39">
                  <a:moveTo>
                    <a:pt x="15240" y="7620"/>
                  </a:moveTo>
                  <a:cubicBezTo>
                    <a:pt x="15240" y="11828"/>
                    <a:pt x="11828" y="15240"/>
                    <a:pt x="7620" y="15240"/>
                  </a:cubicBezTo>
                  <a:cubicBezTo>
                    <a:pt x="3412" y="15240"/>
                    <a:pt x="0" y="11828"/>
                    <a:pt x="0" y="7620"/>
                  </a:cubicBezTo>
                  <a:cubicBezTo>
                    <a:pt x="0" y="3412"/>
                    <a:pt x="3412" y="0"/>
                    <a:pt x="7620" y="0"/>
                  </a:cubicBezTo>
                  <a:cubicBezTo>
                    <a:pt x="11828" y="0"/>
                    <a:pt x="15240" y="3412"/>
                    <a:pt x="15240" y="7620"/>
                  </a:cubicBezTo>
                  <a:close/>
                </a:path>
              </a:pathLst>
            </a:custGeom>
            <a:noFill/>
            <a:ln w="9525" cap="rnd">
              <a:solidFill>
                <a:srgbClr val="000000"/>
              </a:solidFill>
              <a:prstDash val="solid"/>
              <a:round/>
            </a:ln>
          </p:spPr>
          <p:txBody>
            <a:bodyPr rtlCol="0" anchor="ctr"/>
            <a:lstStyle/>
            <a:p>
              <a:endParaRPr lang="en-US"/>
            </a:p>
          </p:txBody>
        </p:sp>
      </p:grpSp>
      <p:grpSp>
        <p:nvGrpSpPr>
          <p:cNvPr id="56" name="Graphic 54">
            <a:extLst>
              <a:ext uri="{FF2B5EF4-FFF2-40B4-BE49-F238E27FC236}">
                <a16:creationId xmlns:a16="http://schemas.microsoft.com/office/drawing/2014/main" id="{FCF41D16-EFBA-2A93-CA42-CF0E9BFADF08}"/>
              </a:ext>
            </a:extLst>
          </p:cNvPr>
          <p:cNvGrpSpPr/>
          <p:nvPr/>
        </p:nvGrpSpPr>
        <p:grpSpPr>
          <a:xfrm>
            <a:off x="4257618" y="1967548"/>
            <a:ext cx="774065" cy="812756"/>
            <a:chOff x="5676882" y="2990819"/>
            <a:chExt cx="834613" cy="876330"/>
          </a:xfrm>
          <a:noFill/>
        </p:grpSpPr>
        <p:sp>
          <p:nvSpPr>
            <p:cNvPr id="57" name="Freeform: Shape 56">
              <a:extLst>
                <a:ext uri="{FF2B5EF4-FFF2-40B4-BE49-F238E27FC236}">
                  <a16:creationId xmlns:a16="http://schemas.microsoft.com/office/drawing/2014/main" id="{228D7159-AE8E-3DF4-229E-BD83B540E89C}"/>
                </a:ext>
              </a:extLst>
            </p:cNvPr>
            <p:cNvSpPr/>
            <p:nvPr/>
          </p:nvSpPr>
          <p:spPr>
            <a:xfrm>
              <a:off x="5676882" y="2990819"/>
              <a:ext cx="834613" cy="876330"/>
            </a:xfrm>
            <a:custGeom>
              <a:avLst/>
              <a:gdLst>
                <a:gd name="connsiteX0" fmla="*/ 70692 w 834613"/>
                <a:gd name="connsiteY0" fmla="*/ 842230 h 876330"/>
                <a:gd name="connsiteX1" fmla="*/ 108792 w 834613"/>
                <a:gd name="connsiteY1" fmla="*/ 876330 h 876330"/>
                <a:gd name="connsiteX2" fmla="*/ 725822 w 834613"/>
                <a:gd name="connsiteY2" fmla="*/ 876330 h 876330"/>
                <a:gd name="connsiteX3" fmla="*/ 763922 w 834613"/>
                <a:gd name="connsiteY3" fmla="*/ 842230 h 876330"/>
                <a:gd name="connsiteX4" fmla="*/ 834407 w 834613"/>
                <a:gd name="connsiteY4" fmla="*/ 172718 h 876330"/>
                <a:gd name="connsiteX5" fmla="*/ 820310 w 834613"/>
                <a:gd name="connsiteY5" fmla="*/ 138999 h 876330"/>
                <a:gd name="connsiteX6" fmla="*/ 417212 w 834613"/>
                <a:gd name="connsiteY6" fmla="*/ 29 h 876330"/>
                <a:gd name="connsiteX7" fmla="*/ 14304 w 834613"/>
                <a:gd name="connsiteY7" fmla="*/ 138999 h 876330"/>
                <a:gd name="connsiteX8" fmla="*/ 207 w 834613"/>
                <a:gd name="connsiteY8" fmla="*/ 172718 h 87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613" h="876330">
                  <a:moveTo>
                    <a:pt x="70692" y="842230"/>
                  </a:moveTo>
                  <a:cubicBezTo>
                    <a:pt x="72747" y="861696"/>
                    <a:pt x="89218" y="876438"/>
                    <a:pt x="108792" y="876330"/>
                  </a:cubicBezTo>
                  <a:lnTo>
                    <a:pt x="725822" y="876330"/>
                  </a:lnTo>
                  <a:cubicBezTo>
                    <a:pt x="745396" y="876438"/>
                    <a:pt x="761867" y="861696"/>
                    <a:pt x="763922" y="842230"/>
                  </a:cubicBezTo>
                  <a:lnTo>
                    <a:pt x="834407" y="172718"/>
                  </a:lnTo>
                  <a:cubicBezTo>
                    <a:pt x="835756" y="159811"/>
                    <a:pt x="830444" y="147104"/>
                    <a:pt x="820310" y="138999"/>
                  </a:cubicBezTo>
                  <a:cubicBezTo>
                    <a:pt x="705922" y="47701"/>
                    <a:pt x="563560" y="-1379"/>
                    <a:pt x="417212" y="29"/>
                  </a:cubicBezTo>
                  <a:cubicBezTo>
                    <a:pt x="270932" y="-1312"/>
                    <a:pt x="128653" y="47763"/>
                    <a:pt x="14304" y="138999"/>
                  </a:cubicBezTo>
                  <a:cubicBezTo>
                    <a:pt x="4169" y="147104"/>
                    <a:pt x="-1143" y="159811"/>
                    <a:pt x="207" y="172718"/>
                  </a:cubicBezTo>
                  <a:close/>
                </a:path>
              </a:pathLst>
            </a:custGeom>
            <a:noFill/>
            <a:ln w="9525" cap="rnd">
              <a:solidFill>
                <a:srgbClr val="000000"/>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49AB5BF9-A748-271C-48C6-B4626AD9865F}"/>
                </a:ext>
              </a:extLst>
            </p:cNvPr>
            <p:cNvSpPr/>
            <p:nvPr/>
          </p:nvSpPr>
          <p:spPr>
            <a:xfrm>
              <a:off x="5770244" y="3067105"/>
              <a:ext cx="647702" cy="228544"/>
            </a:xfrm>
            <a:custGeom>
              <a:avLst/>
              <a:gdLst>
                <a:gd name="connsiteX0" fmla="*/ 639033 w 647702"/>
                <a:gd name="connsiteY0" fmla="*/ 93194 h 228544"/>
                <a:gd name="connsiteX1" fmla="*/ 647700 w 647702"/>
                <a:gd name="connsiteY1" fmla="*/ 109482 h 228544"/>
                <a:gd name="connsiteX2" fmla="*/ 647700 w 647702"/>
                <a:gd name="connsiteY2" fmla="*/ 209494 h 228544"/>
                <a:gd name="connsiteX3" fmla="*/ 628650 w 647702"/>
                <a:gd name="connsiteY3" fmla="*/ 228544 h 228544"/>
                <a:gd name="connsiteX4" fmla="*/ 19050 w 647702"/>
                <a:gd name="connsiteY4" fmla="*/ 228544 h 228544"/>
                <a:gd name="connsiteX5" fmla="*/ 0 w 647702"/>
                <a:gd name="connsiteY5" fmla="*/ 209494 h 228544"/>
                <a:gd name="connsiteX6" fmla="*/ 0 w 647702"/>
                <a:gd name="connsiteY6" fmla="*/ 109482 h 228544"/>
                <a:gd name="connsiteX7" fmla="*/ 8573 w 647702"/>
                <a:gd name="connsiteY7" fmla="*/ 93480 h 228544"/>
                <a:gd name="connsiteX8" fmla="*/ 471678 w 647702"/>
                <a:gd name="connsiteY8" fmla="*/ 18994 h 228544"/>
                <a:gd name="connsiteX9" fmla="*/ 639033 w 647702"/>
                <a:gd name="connsiteY9" fmla="*/ 93194 h 22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2" h="228544">
                  <a:moveTo>
                    <a:pt x="639033" y="93194"/>
                  </a:moveTo>
                  <a:cubicBezTo>
                    <a:pt x="644533" y="96769"/>
                    <a:pt x="647808" y="102922"/>
                    <a:pt x="647700" y="109482"/>
                  </a:cubicBezTo>
                  <a:lnTo>
                    <a:pt x="647700" y="209494"/>
                  </a:lnTo>
                  <a:cubicBezTo>
                    <a:pt x="647700" y="220016"/>
                    <a:pt x="639172" y="228544"/>
                    <a:pt x="628650" y="228544"/>
                  </a:cubicBezTo>
                  <a:lnTo>
                    <a:pt x="19050" y="228544"/>
                  </a:lnTo>
                  <a:cubicBezTo>
                    <a:pt x="8529" y="228544"/>
                    <a:pt x="0" y="220016"/>
                    <a:pt x="0" y="209494"/>
                  </a:cubicBezTo>
                  <a:lnTo>
                    <a:pt x="0" y="109482"/>
                  </a:lnTo>
                  <a:cubicBezTo>
                    <a:pt x="-31" y="103042"/>
                    <a:pt x="3194" y="97022"/>
                    <a:pt x="8573" y="93480"/>
                  </a:cubicBezTo>
                  <a:cubicBezTo>
                    <a:pt x="145584" y="4597"/>
                    <a:pt x="313705" y="-22444"/>
                    <a:pt x="471678" y="18994"/>
                  </a:cubicBezTo>
                  <a:cubicBezTo>
                    <a:pt x="531092" y="34562"/>
                    <a:pt x="587603" y="59618"/>
                    <a:pt x="639033" y="93194"/>
                  </a:cubicBezTo>
                  <a:close/>
                </a:path>
              </a:pathLst>
            </a:custGeom>
            <a:noFill/>
            <a:ln w="9525" cap="rnd">
              <a:solidFill>
                <a:srgbClr val="000000"/>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7CD00B68-D5F0-0577-1E29-E45CEB136956}"/>
                </a:ext>
              </a:extLst>
            </p:cNvPr>
            <p:cNvSpPr/>
            <p:nvPr/>
          </p:nvSpPr>
          <p:spPr>
            <a:xfrm>
              <a:off x="5823293" y="3416754"/>
              <a:ext cx="190602" cy="334360"/>
            </a:xfrm>
            <a:custGeom>
              <a:avLst/>
              <a:gdLst>
                <a:gd name="connsiteX0" fmla="*/ 14483 w 190602"/>
                <a:gd name="connsiteY0" fmla="*/ 253227 h 334360"/>
                <a:gd name="connsiteX1" fmla="*/ 109473 w 190602"/>
                <a:gd name="connsiteY1" fmla="*/ 334072 h 334360"/>
                <a:gd name="connsiteX2" fmla="*/ 190600 w 190602"/>
                <a:gd name="connsiteY2" fmla="*/ 245607 h 334360"/>
                <a:gd name="connsiteX3" fmla="*/ 190600 w 190602"/>
                <a:gd name="connsiteY3" fmla="*/ 91017 h 334360"/>
                <a:gd name="connsiteX4" fmla="*/ 91017 w 190602"/>
                <a:gd name="connsiteY4" fmla="*/ 100 h 334360"/>
                <a:gd name="connsiteX5" fmla="*/ 100 w 190602"/>
                <a:gd name="connsiteY5" fmla="*/ 99684 h 33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02" h="334360">
                  <a:moveTo>
                    <a:pt x="14483" y="253227"/>
                  </a:moveTo>
                  <a:cubicBezTo>
                    <a:pt x="18389" y="301783"/>
                    <a:pt x="60918" y="337978"/>
                    <a:pt x="109473" y="334072"/>
                  </a:cubicBezTo>
                  <a:cubicBezTo>
                    <a:pt x="155505" y="330368"/>
                    <a:pt x="190887" y="291786"/>
                    <a:pt x="190600" y="245607"/>
                  </a:cubicBezTo>
                  <a:lnTo>
                    <a:pt x="190600" y="91017"/>
                  </a:lnTo>
                  <a:cubicBezTo>
                    <a:pt x="188207" y="38412"/>
                    <a:pt x="143621" y="-2293"/>
                    <a:pt x="91017" y="100"/>
                  </a:cubicBezTo>
                  <a:cubicBezTo>
                    <a:pt x="38412" y="2494"/>
                    <a:pt x="-2293" y="47080"/>
                    <a:pt x="100" y="99684"/>
                  </a:cubicBezTo>
                  <a:close/>
                </a:path>
              </a:pathLst>
            </a:custGeom>
            <a:noFill/>
            <a:ln w="9525" cap="rnd">
              <a:solidFill>
                <a:srgbClr val="000000"/>
              </a:solid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4DB62780-F312-A8A0-67BA-7FF8F16D1440}"/>
                </a:ext>
              </a:extLst>
            </p:cNvPr>
            <p:cNvSpPr/>
            <p:nvPr/>
          </p:nvSpPr>
          <p:spPr>
            <a:xfrm>
              <a:off x="6174196" y="3411710"/>
              <a:ext cx="190500" cy="339405"/>
            </a:xfrm>
            <a:custGeom>
              <a:avLst/>
              <a:gdLst>
                <a:gd name="connsiteX0" fmla="*/ 176121 w 190500"/>
                <a:gd name="connsiteY0" fmla="*/ 258272 h 339405"/>
                <a:gd name="connsiteX1" fmla="*/ 81130 w 190500"/>
                <a:gd name="connsiteY1" fmla="*/ 339116 h 339405"/>
                <a:gd name="connsiteX2" fmla="*/ 4 w 190500"/>
                <a:gd name="connsiteY2" fmla="*/ 250652 h 339405"/>
                <a:gd name="connsiteX3" fmla="*/ 4 w 190500"/>
                <a:gd name="connsiteY3" fmla="*/ 96061 h 339405"/>
                <a:gd name="connsiteX4" fmla="*/ 94439 w 190500"/>
                <a:gd name="connsiteY4" fmla="*/ 4 h 339405"/>
                <a:gd name="connsiteX5" fmla="*/ 190497 w 190500"/>
                <a:gd name="connsiteY5" fmla="*/ 94439 h 339405"/>
                <a:gd name="connsiteX6" fmla="*/ 190027 w 190500"/>
                <a:gd name="connsiteY6" fmla="*/ 104729 h 33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39405">
                  <a:moveTo>
                    <a:pt x="176121" y="258272"/>
                  </a:moveTo>
                  <a:cubicBezTo>
                    <a:pt x="172215" y="306828"/>
                    <a:pt x="129685" y="343023"/>
                    <a:pt x="81130" y="339116"/>
                  </a:cubicBezTo>
                  <a:cubicBezTo>
                    <a:pt x="35099" y="335413"/>
                    <a:pt x="-283" y="296831"/>
                    <a:pt x="4" y="250652"/>
                  </a:cubicBezTo>
                  <a:lnTo>
                    <a:pt x="4" y="96061"/>
                  </a:lnTo>
                  <a:cubicBezTo>
                    <a:pt x="-444" y="43458"/>
                    <a:pt x="41836" y="451"/>
                    <a:pt x="94439" y="4"/>
                  </a:cubicBezTo>
                  <a:cubicBezTo>
                    <a:pt x="147042" y="-444"/>
                    <a:pt x="190049" y="41836"/>
                    <a:pt x="190497" y="94439"/>
                  </a:cubicBezTo>
                  <a:cubicBezTo>
                    <a:pt x="190525" y="97875"/>
                    <a:pt x="190369" y="101310"/>
                    <a:pt x="190027" y="104729"/>
                  </a:cubicBezTo>
                  <a:close/>
                </a:path>
              </a:pathLst>
            </a:custGeom>
            <a:noFill/>
            <a:ln w="9525" cap="rnd">
              <a:solidFill>
                <a:srgbClr val="000000"/>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A4500614-825B-1DF8-549B-B8189C2226BB}"/>
                </a:ext>
              </a:extLst>
            </p:cNvPr>
            <p:cNvSpPr/>
            <p:nvPr/>
          </p:nvSpPr>
          <p:spPr>
            <a:xfrm>
              <a:off x="6055994" y="3181349"/>
              <a:ext cx="76200" cy="114300"/>
            </a:xfrm>
            <a:custGeom>
              <a:avLst/>
              <a:gdLst>
                <a:gd name="connsiteX0" fmla="*/ 0 w 76200"/>
                <a:gd name="connsiteY0" fmla="*/ 114300 h 114300"/>
                <a:gd name="connsiteX1" fmla="*/ 38100 w 76200"/>
                <a:gd name="connsiteY1" fmla="*/ 0 h 114300"/>
                <a:gd name="connsiteX2" fmla="*/ 76200 w 76200"/>
                <a:gd name="connsiteY2" fmla="*/ 114300 h 114300"/>
              </a:gdLst>
              <a:ahLst/>
              <a:cxnLst>
                <a:cxn ang="0">
                  <a:pos x="connsiteX0" y="connsiteY0"/>
                </a:cxn>
                <a:cxn ang="0">
                  <a:pos x="connsiteX1" y="connsiteY1"/>
                </a:cxn>
                <a:cxn ang="0">
                  <a:pos x="connsiteX2" y="connsiteY2"/>
                </a:cxn>
              </a:cxnLst>
              <a:rect l="l" t="t" r="r" b="b"/>
              <a:pathLst>
                <a:path w="76200" h="114300">
                  <a:moveTo>
                    <a:pt x="0" y="114300"/>
                  </a:moveTo>
                  <a:lnTo>
                    <a:pt x="38100" y="0"/>
                  </a:lnTo>
                  <a:lnTo>
                    <a:pt x="76200" y="114300"/>
                  </a:lnTo>
                </a:path>
              </a:pathLst>
            </a:custGeom>
            <a:noFill/>
            <a:ln w="9525" cap="rnd">
              <a:solidFill>
                <a:srgbClr val="000000"/>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AE1E6114-BA38-813D-9A7F-69CA398E5B9E}"/>
                </a:ext>
              </a:extLst>
            </p:cNvPr>
            <p:cNvSpPr/>
            <p:nvPr/>
          </p:nvSpPr>
          <p:spPr>
            <a:xfrm>
              <a:off x="6094094" y="3067049"/>
              <a:ext cx="9525" cy="57150"/>
            </a:xfrm>
            <a:custGeom>
              <a:avLst/>
              <a:gdLst>
                <a:gd name="connsiteX0" fmla="*/ 0 w 9525"/>
                <a:gd name="connsiteY0" fmla="*/ 57150 h 57150"/>
                <a:gd name="connsiteX1" fmla="*/ 0 w 9525"/>
                <a:gd name="connsiteY1" fmla="*/ 0 h 57150"/>
              </a:gdLst>
              <a:ahLst/>
              <a:cxnLst>
                <a:cxn ang="0">
                  <a:pos x="connsiteX0" y="connsiteY0"/>
                </a:cxn>
                <a:cxn ang="0">
                  <a:pos x="connsiteX1" y="connsiteY1"/>
                </a:cxn>
              </a:cxnLst>
              <a:rect l="l" t="t" r="r" b="b"/>
              <a:pathLst>
                <a:path w="9525" h="57150">
                  <a:moveTo>
                    <a:pt x="0" y="57150"/>
                  </a:moveTo>
                  <a:lnTo>
                    <a:pt x="0" y="0"/>
                  </a:lnTo>
                </a:path>
              </a:pathLst>
            </a:custGeom>
            <a:noFill/>
            <a:ln w="9525" cap="rnd">
              <a:solidFill>
                <a:srgbClr val="000000"/>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5E1E5C56-88AD-32E2-4110-BE57B4722566}"/>
                </a:ext>
              </a:extLst>
            </p:cNvPr>
            <p:cNvSpPr/>
            <p:nvPr/>
          </p:nvSpPr>
          <p:spPr>
            <a:xfrm>
              <a:off x="6189344" y="3076955"/>
              <a:ext cx="10477" cy="56197"/>
            </a:xfrm>
            <a:custGeom>
              <a:avLst/>
              <a:gdLst>
                <a:gd name="connsiteX0" fmla="*/ 0 w 10477"/>
                <a:gd name="connsiteY0" fmla="*/ 56197 h 56197"/>
                <a:gd name="connsiteX1" fmla="*/ 10478 w 10477"/>
                <a:gd name="connsiteY1" fmla="*/ 0 h 56197"/>
              </a:gdLst>
              <a:ahLst/>
              <a:cxnLst>
                <a:cxn ang="0">
                  <a:pos x="connsiteX0" y="connsiteY0"/>
                </a:cxn>
                <a:cxn ang="0">
                  <a:pos x="connsiteX1" y="connsiteY1"/>
                </a:cxn>
              </a:cxnLst>
              <a:rect l="l" t="t" r="r" b="b"/>
              <a:pathLst>
                <a:path w="10477" h="56197">
                  <a:moveTo>
                    <a:pt x="0" y="56197"/>
                  </a:moveTo>
                  <a:lnTo>
                    <a:pt x="10478" y="0"/>
                  </a:lnTo>
                </a:path>
              </a:pathLst>
            </a:custGeom>
            <a:noFill/>
            <a:ln w="9525" cap="rnd">
              <a:solidFill>
                <a:srgbClr val="000000"/>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A43A2989-58BD-C63C-C0D7-EC5F83281069}"/>
                </a:ext>
              </a:extLst>
            </p:cNvPr>
            <p:cNvSpPr/>
            <p:nvPr/>
          </p:nvSpPr>
          <p:spPr>
            <a:xfrm>
              <a:off x="6281737" y="3106292"/>
              <a:ext cx="20859" cy="53244"/>
            </a:xfrm>
            <a:custGeom>
              <a:avLst/>
              <a:gdLst>
                <a:gd name="connsiteX0" fmla="*/ 0 w 20859"/>
                <a:gd name="connsiteY0" fmla="*/ 53245 h 53244"/>
                <a:gd name="connsiteX1" fmla="*/ 20860 w 20859"/>
                <a:gd name="connsiteY1" fmla="*/ 0 h 53244"/>
              </a:gdLst>
              <a:ahLst/>
              <a:cxnLst>
                <a:cxn ang="0">
                  <a:pos x="connsiteX0" y="connsiteY0"/>
                </a:cxn>
                <a:cxn ang="0">
                  <a:pos x="connsiteX1" y="connsiteY1"/>
                </a:cxn>
              </a:cxnLst>
              <a:rect l="l" t="t" r="r" b="b"/>
              <a:pathLst>
                <a:path w="20859" h="53244">
                  <a:moveTo>
                    <a:pt x="0" y="53245"/>
                  </a:moveTo>
                  <a:lnTo>
                    <a:pt x="20860" y="0"/>
                  </a:lnTo>
                </a:path>
              </a:pathLst>
            </a:custGeom>
            <a:noFill/>
            <a:ln w="9525" cap="rnd">
              <a:solidFill>
                <a:srgbClr val="000000"/>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C022525F-A6B6-5BA8-059D-5896C2DA3146}"/>
                </a:ext>
              </a:extLst>
            </p:cNvPr>
            <p:cNvSpPr/>
            <p:nvPr/>
          </p:nvSpPr>
          <p:spPr>
            <a:xfrm>
              <a:off x="5988271" y="3076955"/>
              <a:ext cx="10572" cy="56197"/>
            </a:xfrm>
            <a:custGeom>
              <a:avLst/>
              <a:gdLst>
                <a:gd name="connsiteX0" fmla="*/ 10573 w 10572"/>
                <a:gd name="connsiteY0" fmla="*/ 56197 h 56197"/>
                <a:gd name="connsiteX1" fmla="*/ 0 w 10572"/>
                <a:gd name="connsiteY1" fmla="*/ 0 h 56197"/>
              </a:gdLst>
              <a:ahLst/>
              <a:cxnLst>
                <a:cxn ang="0">
                  <a:pos x="connsiteX0" y="connsiteY0"/>
                </a:cxn>
                <a:cxn ang="0">
                  <a:pos x="connsiteX1" y="connsiteY1"/>
                </a:cxn>
              </a:cxnLst>
              <a:rect l="l" t="t" r="r" b="b"/>
              <a:pathLst>
                <a:path w="10572" h="56197">
                  <a:moveTo>
                    <a:pt x="10573" y="56197"/>
                  </a:moveTo>
                  <a:lnTo>
                    <a:pt x="0" y="0"/>
                  </a:lnTo>
                </a:path>
              </a:pathLst>
            </a:custGeom>
            <a:noFill/>
            <a:ln w="9525" cap="rnd">
              <a:solidFill>
                <a:srgbClr val="000000"/>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081678D2-389D-8AA6-D35C-2C6409D2342E}"/>
                </a:ext>
              </a:extLst>
            </p:cNvPr>
            <p:cNvSpPr/>
            <p:nvPr/>
          </p:nvSpPr>
          <p:spPr>
            <a:xfrm>
              <a:off x="5886068" y="3106292"/>
              <a:ext cx="20764" cy="53244"/>
            </a:xfrm>
            <a:custGeom>
              <a:avLst/>
              <a:gdLst>
                <a:gd name="connsiteX0" fmla="*/ 20765 w 20764"/>
                <a:gd name="connsiteY0" fmla="*/ 53245 h 53244"/>
                <a:gd name="connsiteX1" fmla="*/ 0 w 20764"/>
                <a:gd name="connsiteY1" fmla="*/ 0 h 53244"/>
              </a:gdLst>
              <a:ahLst/>
              <a:cxnLst>
                <a:cxn ang="0">
                  <a:pos x="connsiteX0" y="connsiteY0"/>
                </a:cxn>
                <a:cxn ang="0">
                  <a:pos x="connsiteX1" y="connsiteY1"/>
                </a:cxn>
              </a:cxnLst>
              <a:rect l="l" t="t" r="r" b="b"/>
              <a:pathLst>
                <a:path w="20764" h="53244">
                  <a:moveTo>
                    <a:pt x="20765" y="53245"/>
                  </a:moveTo>
                  <a:lnTo>
                    <a:pt x="0" y="0"/>
                  </a:lnTo>
                </a:path>
              </a:pathLst>
            </a:custGeom>
            <a:noFill/>
            <a:ln w="9525" cap="rnd">
              <a:solidFill>
                <a:srgbClr val="000000"/>
              </a:solidFill>
              <a:prstDash val="solid"/>
              <a:round/>
            </a:ln>
          </p:spPr>
          <p:txBody>
            <a:bodyPr rtlCol="0" anchor="ctr"/>
            <a:lstStyle/>
            <a:p>
              <a:endParaRPr lang="en-US"/>
            </a:p>
          </p:txBody>
        </p:sp>
      </p:grpSp>
      <p:pic>
        <p:nvPicPr>
          <p:cNvPr id="68" name="Picture 67" descr="A red and black logo&#10;&#10;Description automatically generated">
            <a:extLst>
              <a:ext uri="{FF2B5EF4-FFF2-40B4-BE49-F238E27FC236}">
                <a16:creationId xmlns:a16="http://schemas.microsoft.com/office/drawing/2014/main" id="{0FD49043-6460-66B5-8508-0DE2A09E84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9607" y="4780765"/>
            <a:ext cx="704714" cy="464120"/>
          </a:xfrm>
          <a:prstGeom prst="rect">
            <a:avLst/>
          </a:prstGeom>
        </p:spPr>
      </p:pic>
      <p:pic>
        <p:nvPicPr>
          <p:cNvPr id="70" name="Picture 69" descr="A blue and black letter&#10;&#10;Description automatically generated">
            <a:extLst>
              <a:ext uri="{FF2B5EF4-FFF2-40B4-BE49-F238E27FC236}">
                <a16:creationId xmlns:a16="http://schemas.microsoft.com/office/drawing/2014/main" id="{10FC586B-57AC-4948-7F36-D402EDE540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7432" y="4861171"/>
            <a:ext cx="2399181" cy="306458"/>
          </a:xfrm>
          <a:prstGeom prst="rect">
            <a:avLst/>
          </a:prstGeom>
        </p:spPr>
      </p:pic>
      <p:pic>
        <p:nvPicPr>
          <p:cNvPr id="72" name="Picture 71" descr="A black background with a black square&#10;&#10;Description automatically generated with medium confidence">
            <a:extLst>
              <a:ext uri="{FF2B5EF4-FFF2-40B4-BE49-F238E27FC236}">
                <a16:creationId xmlns:a16="http://schemas.microsoft.com/office/drawing/2014/main" id="{D33B5451-5F03-F6B4-ABC0-661D1E16A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8690" b="28787"/>
          <a:stretch/>
        </p:blipFill>
        <p:spPr>
          <a:xfrm>
            <a:off x="8292606" y="4858020"/>
            <a:ext cx="1321473" cy="316091"/>
          </a:xfrm>
          <a:prstGeom prst="rect">
            <a:avLst/>
          </a:prstGeom>
        </p:spPr>
      </p:pic>
      <p:sp>
        <p:nvSpPr>
          <p:cNvPr id="9" name="Slide Number Placeholder 8">
            <a:extLst>
              <a:ext uri="{FF2B5EF4-FFF2-40B4-BE49-F238E27FC236}">
                <a16:creationId xmlns:a16="http://schemas.microsoft.com/office/drawing/2014/main" id="{93FFCBB5-445D-0006-A49F-C62E5DFC3BCF}"/>
              </a:ext>
            </a:extLst>
          </p:cNvPr>
          <p:cNvSpPr>
            <a:spLocks noGrp="1"/>
          </p:cNvSpPr>
          <p:nvPr>
            <p:ph type="sldNum" sz="quarter" idx="10"/>
          </p:nvPr>
        </p:nvSpPr>
        <p:spPr/>
        <p:txBody>
          <a:bodyPr/>
          <a:lstStyle/>
          <a:p>
            <a:fld id="{4034BEE3-566C-4068-A777-C3A4762E861B}" type="slidenum">
              <a:rPr lang="en-GB" smtClean="0"/>
              <a:pPr/>
              <a:t>20</a:t>
            </a:fld>
            <a:endParaRPr lang="en-GB"/>
          </a:p>
        </p:txBody>
      </p:sp>
    </p:spTree>
    <p:extLst>
      <p:ext uri="{BB962C8B-B14F-4D97-AF65-F5344CB8AC3E}">
        <p14:creationId xmlns:p14="http://schemas.microsoft.com/office/powerpoint/2010/main" val="70163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3D6E-A1CA-FD83-F80F-2759E111630E}"/>
              </a:ext>
            </a:extLst>
          </p:cNvPr>
          <p:cNvSpPr>
            <a:spLocks noGrp="1"/>
          </p:cNvSpPr>
          <p:nvPr>
            <p:ph type="title"/>
          </p:nvPr>
        </p:nvSpPr>
        <p:spPr/>
        <p:txBody>
          <a:bodyPr/>
          <a:lstStyle/>
          <a:p>
            <a:r>
              <a:rPr lang="en-US"/>
              <a:t>Investment in supply chain digitalization, AI, and near-shoring will drive wins for apparel retailers facing shifting shopper preferences from AOMs</a:t>
            </a:r>
          </a:p>
        </p:txBody>
      </p:sp>
      <p:sp>
        <p:nvSpPr>
          <p:cNvPr id="4" name="Footer Placeholder 3">
            <a:extLst>
              <a:ext uri="{FF2B5EF4-FFF2-40B4-BE49-F238E27FC236}">
                <a16:creationId xmlns:a16="http://schemas.microsoft.com/office/drawing/2014/main" id="{4B38D693-C05D-5408-4834-6B59F71CBE81}"/>
              </a:ext>
            </a:extLst>
          </p:cNvPr>
          <p:cNvSpPr>
            <a:spLocks noGrp="1"/>
          </p:cNvSpPr>
          <p:nvPr>
            <p:ph type="ftr" sz="quarter" idx="11"/>
          </p:nvPr>
        </p:nvSpPr>
        <p:spPr/>
        <p:txBody>
          <a:bodyPr/>
          <a:lstStyle/>
          <a:p>
            <a:r>
              <a:rPr lang="en-GB"/>
              <a:t>Source: Kantar, Bank of America, Alphawise, Morgan Stanley, Deutsche Bank, Bloomberg, Just Style, GlobalData, McKinsey</a:t>
            </a:r>
          </a:p>
        </p:txBody>
      </p:sp>
      <p:sp>
        <p:nvSpPr>
          <p:cNvPr id="6" name="TextBox 5">
            <a:extLst>
              <a:ext uri="{FF2B5EF4-FFF2-40B4-BE49-F238E27FC236}">
                <a16:creationId xmlns:a16="http://schemas.microsoft.com/office/drawing/2014/main" id="{F6C3C357-DF47-6041-3ADF-3034D7FED90C}"/>
              </a:ext>
            </a:extLst>
          </p:cNvPr>
          <p:cNvSpPr txBox="1"/>
          <p:nvPr/>
        </p:nvSpPr>
        <p:spPr>
          <a:xfrm>
            <a:off x="359999" y="2735781"/>
            <a:ext cx="4107484" cy="793030"/>
          </a:xfrm>
          <a:prstGeom prst="rect">
            <a:avLst/>
          </a:prstGeom>
          <a:noFill/>
        </p:spPr>
        <p:txBody>
          <a:bodyPr wrap="square" lIns="0" tIns="0" rIns="0" bIns="0" rtlCol="0">
            <a:noAutofit/>
          </a:bodyPr>
          <a:lstStyle/>
          <a:p>
            <a:r>
              <a:rPr lang="en-US" sz="1600"/>
              <a:t>Two-thirds of chief purchasing officers in the apparel sector anticipate that digitalization will be the most critical capability to drive growth.</a:t>
            </a:r>
          </a:p>
        </p:txBody>
      </p:sp>
      <p:sp>
        <p:nvSpPr>
          <p:cNvPr id="8" name="TextBox 7">
            <a:extLst>
              <a:ext uri="{FF2B5EF4-FFF2-40B4-BE49-F238E27FC236}">
                <a16:creationId xmlns:a16="http://schemas.microsoft.com/office/drawing/2014/main" id="{196D60D2-7775-4A36-A66C-8227F3D39BF4}"/>
              </a:ext>
            </a:extLst>
          </p:cNvPr>
          <p:cNvSpPr txBox="1"/>
          <p:nvPr/>
        </p:nvSpPr>
        <p:spPr>
          <a:xfrm>
            <a:off x="361949" y="4741772"/>
            <a:ext cx="4161105" cy="875152"/>
          </a:xfrm>
          <a:prstGeom prst="rect">
            <a:avLst/>
          </a:prstGeom>
          <a:noFill/>
        </p:spPr>
        <p:txBody>
          <a:bodyPr wrap="square" lIns="0" tIns="0" rIns="0" bIns="0" rtlCol="0">
            <a:noAutofit/>
          </a:bodyPr>
          <a:lstStyle/>
          <a:p>
            <a:r>
              <a:rPr lang="en-US" sz="1600"/>
              <a:t>Moving production facilities closer to home markets dramatically tightens lead times and enables apparel players to react more quickly.</a:t>
            </a:r>
          </a:p>
        </p:txBody>
      </p:sp>
      <p:sp>
        <p:nvSpPr>
          <p:cNvPr id="17" name="Rectangle 16">
            <a:extLst>
              <a:ext uri="{FF2B5EF4-FFF2-40B4-BE49-F238E27FC236}">
                <a16:creationId xmlns:a16="http://schemas.microsoft.com/office/drawing/2014/main" id="{53C8CF50-604E-A7EC-A992-8FBBAF747BBF}"/>
              </a:ext>
            </a:extLst>
          </p:cNvPr>
          <p:cNvSpPr/>
          <p:nvPr/>
        </p:nvSpPr>
        <p:spPr bwMode="ltGray">
          <a:xfrm>
            <a:off x="4812830" y="1828800"/>
            <a:ext cx="7014044" cy="3956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pic>
        <p:nvPicPr>
          <p:cNvPr id="11" name="Picture 10">
            <a:extLst>
              <a:ext uri="{FF2B5EF4-FFF2-40B4-BE49-F238E27FC236}">
                <a16:creationId xmlns:a16="http://schemas.microsoft.com/office/drawing/2014/main" id="{7309D252-229F-74E2-7C1D-D6305043B7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944" t="4204" r="47719" b="17204"/>
          <a:stretch/>
        </p:blipFill>
        <p:spPr>
          <a:xfrm>
            <a:off x="5159951" y="1534160"/>
            <a:ext cx="1400274" cy="589280"/>
          </a:xfrm>
          <a:prstGeom prst="rect">
            <a:avLst/>
          </a:prstGeom>
          <a:solidFill>
            <a:schemeClr val="bg1"/>
          </a:solidFill>
        </p:spPr>
      </p:pic>
      <p:sp>
        <p:nvSpPr>
          <p:cNvPr id="22" name="TextBox 21">
            <a:extLst>
              <a:ext uri="{FF2B5EF4-FFF2-40B4-BE49-F238E27FC236}">
                <a16:creationId xmlns:a16="http://schemas.microsoft.com/office/drawing/2014/main" id="{DBFE9834-7A17-5C27-3AE5-DD1DCA2B9C93}"/>
              </a:ext>
            </a:extLst>
          </p:cNvPr>
          <p:cNvSpPr txBox="1"/>
          <p:nvPr/>
        </p:nvSpPr>
        <p:spPr>
          <a:xfrm>
            <a:off x="5031767" y="3347390"/>
            <a:ext cx="4406591" cy="461665"/>
          </a:xfrm>
          <a:prstGeom prst="rect">
            <a:avLst/>
          </a:prstGeom>
          <a:noFill/>
        </p:spPr>
        <p:txBody>
          <a:bodyPr wrap="none" lIns="0" tIns="0" rIns="0" bIns="0" rtlCol="0">
            <a:spAutoFit/>
          </a:bodyPr>
          <a:lstStyle/>
          <a:p>
            <a:r>
              <a:rPr lang="en-US" sz="1600" b="1"/>
              <a:t>Top Assignees of AI-Related Patents in Retail</a:t>
            </a:r>
          </a:p>
          <a:p>
            <a:r>
              <a:rPr lang="en-US" sz="1400"/>
              <a:t>(approximate number of publications, 2016-Q2 2023)</a:t>
            </a:r>
          </a:p>
        </p:txBody>
      </p:sp>
      <p:graphicFrame>
        <p:nvGraphicFramePr>
          <p:cNvPr id="23" name="Chart 22">
            <a:extLst>
              <a:ext uri="{FF2B5EF4-FFF2-40B4-BE49-F238E27FC236}">
                <a16:creationId xmlns:a16="http://schemas.microsoft.com/office/drawing/2014/main" id="{2232F022-7909-FD9C-249F-1761AA9B6DDA}"/>
              </a:ext>
            </a:extLst>
          </p:cNvPr>
          <p:cNvGraphicFramePr/>
          <p:nvPr>
            <p:extLst>
              <p:ext uri="{D42A27DB-BD31-4B8C-83A1-F6EECF244321}">
                <p14:modId xmlns:p14="http://schemas.microsoft.com/office/powerpoint/2010/main" val="3553251192"/>
              </p:ext>
            </p:extLst>
          </p:nvPr>
        </p:nvGraphicFramePr>
        <p:xfrm>
          <a:off x="4812830" y="3967981"/>
          <a:ext cx="6913584" cy="154830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30794216-014F-FA8A-9020-913232FF45E8}"/>
              </a:ext>
            </a:extLst>
          </p:cNvPr>
          <p:cNvCxnSpPr/>
          <p:nvPr/>
        </p:nvCxnSpPr>
        <p:spPr>
          <a:xfrm>
            <a:off x="371009" y="2622270"/>
            <a:ext cx="961954"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47D9345-74A1-0415-8DF3-AB4DC5B561D5}"/>
              </a:ext>
            </a:extLst>
          </p:cNvPr>
          <p:cNvCxnSpPr/>
          <p:nvPr/>
        </p:nvCxnSpPr>
        <p:spPr>
          <a:xfrm>
            <a:off x="359999" y="4615484"/>
            <a:ext cx="961954"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5" name="Graphic 9">
            <a:extLst>
              <a:ext uri="{FF2B5EF4-FFF2-40B4-BE49-F238E27FC236}">
                <a16:creationId xmlns:a16="http://schemas.microsoft.com/office/drawing/2014/main" id="{8518D99C-ACE0-2008-0F61-9F0BF00EF340}"/>
              </a:ext>
            </a:extLst>
          </p:cNvPr>
          <p:cNvGrpSpPr/>
          <p:nvPr/>
        </p:nvGrpSpPr>
        <p:grpSpPr>
          <a:xfrm>
            <a:off x="359999" y="1708149"/>
            <a:ext cx="696922" cy="666621"/>
            <a:chOff x="5657849" y="3009899"/>
            <a:chExt cx="876300" cy="838200"/>
          </a:xfrm>
          <a:noFill/>
        </p:grpSpPr>
        <p:sp>
          <p:nvSpPr>
            <p:cNvPr id="16" name="Freeform: Shape 15">
              <a:extLst>
                <a:ext uri="{FF2B5EF4-FFF2-40B4-BE49-F238E27FC236}">
                  <a16:creationId xmlns:a16="http://schemas.microsoft.com/office/drawing/2014/main" id="{DFA7D137-7978-DC9A-0D32-7FE3AB6FF1CD}"/>
                </a:ext>
              </a:extLst>
            </p:cNvPr>
            <p:cNvSpPr/>
            <p:nvPr/>
          </p:nvSpPr>
          <p:spPr>
            <a:xfrm>
              <a:off x="5657849" y="3009899"/>
              <a:ext cx="876300" cy="838200"/>
            </a:xfrm>
            <a:custGeom>
              <a:avLst/>
              <a:gdLst>
                <a:gd name="connsiteX0" fmla="*/ 0 w 876300"/>
                <a:gd name="connsiteY0" fmla="*/ 76200 h 838200"/>
                <a:gd name="connsiteX1" fmla="*/ 76200 w 876300"/>
                <a:gd name="connsiteY1" fmla="*/ 0 h 838200"/>
                <a:gd name="connsiteX2" fmla="*/ 800100 w 876300"/>
                <a:gd name="connsiteY2" fmla="*/ 0 h 838200"/>
                <a:gd name="connsiteX3" fmla="*/ 876300 w 876300"/>
                <a:gd name="connsiteY3" fmla="*/ 76200 h 838200"/>
                <a:gd name="connsiteX4" fmla="*/ 876300 w 876300"/>
                <a:gd name="connsiteY4" fmla="*/ 762000 h 838200"/>
                <a:gd name="connsiteX5" fmla="*/ 800100 w 876300"/>
                <a:gd name="connsiteY5" fmla="*/ 838200 h 838200"/>
                <a:gd name="connsiteX6" fmla="*/ 76200 w 876300"/>
                <a:gd name="connsiteY6" fmla="*/ 838200 h 838200"/>
                <a:gd name="connsiteX7" fmla="*/ 0 w 876300"/>
                <a:gd name="connsiteY7" fmla="*/ 7620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300" h="838200">
                  <a:moveTo>
                    <a:pt x="0" y="76200"/>
                  </a:moveTo>
                  <a:cubicBezTo>
                    <a:pt x="0" y="34116"/>
                    <a:pt x="34116" y="0"/>
                    <a:pt x="76200" y="0"/>
                  </a:cubicBezTo>
                  <a:lnTo>
                    <a:pt x="800100" y="0"/>
                  </a:lnTo>
                  <a:cubicBezTo>
                    <a:pt x="842184" y="0"/>
                    <a:pt x="876300" y="34116"/>
                    <a:pt x="876300" y="76200"/>
                  </a:cubicBezTo>
                  <a:lnTo>
                    <a:pt x="876300" y="762000"/>
                  </a:lnTo>
                  <a:cubicBezTo>
                    <a:pt x="876300" y="804084"/>
                    <a:pt x="842184" y="838200"/>
                    <a:pt x="800100" y="838200"/>
                  </a:cubicBezTo>
                  <a:lnTo>
                    <a:pt x="76200" y="838200"/>
                  </a:lnTo>
                  <a:cubicBezTo>
                    <a:pt x="34116" y="838200"/>
                    <a:pt x="0" y="804084"/>
                    <a:pt x="0" y="762000"/>
                  </a:cubicBezTo>
                  <a:close/>
                </a:path>
              </a:pathLst>
            </a:custGeom>
            <a:noFill/>
            <a:ln w="9525"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0D00E025-7209-5C64-B018-9C968E66DA06}"/>
                </a:ext>
              </a:extLst>
            </p:cNvPr>
            <p:cNvSpPr/>
            <p:nvPr/>
          </p:nvSpPr>
          <p:spPr>
            <a:xfrm>
              <a:off x="5657849" y="3200399"/>
              <a:ext cx="876300" cy="9525"/>
            </a:xfrm>
            <a:custGeom>
              <a:avLst/>
              <a:gdLst>
                <a:gd name="connsiteX0" fmla="*/ 0 w 876300"/>
                <a:gd name="connsiteY0" fmla="*/ 0 h 9525"/>
                <a:gd name="connsiteX1" fmla="*/ 876300 w 876300"/>
                <a:gd name="connsiteY1" fmla="*/ 0 h 9525"/>
              </a:gdLst>
              <a:ahLst/>
              <a:cxnLst>
                <a:cxn ang="0">
                  <a:pos x="connsiteX0" y="connsiteY0"/>
                </a:cxn>
                <a:cxn ang="0">
                  <a:pos x="connsiteX1" y="connsiteY1"/>
                </a:cxn>
              </a:cxnLst>
              <a:rect l="l" t="t" r="r" b="b"/>
              <a:pathLst>
                <a:path w="876300" h="9525">
                  <a:moveTo>
                    <a:pt x="0" y="0"/>
                  </a:moveTo>
                  <a:lnTo>
                    <a:pt x="876300" y="0"/>
                  </a:lnTo>
                </a:path>
              </a:pathLst>
            </a:custGeom>
            <a:noFill/>
            <a:ln w="9525" cap="rnd">
              <a:solidFill>
                <a:srgbClr val="000000"/>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225A7CF8-233D-1AB4-A339-606D2B3E4A25}"/>
                </a:ext>
              </a:extLst>
            </p:cNvPr>
            <p:cNvSpPr/>
            <p:nvPr/>
          </p:nvSpPr>
          <p:spPr>
            <a:xfrm>
              <a:off x="5781674" y="3095624"/>
              <a:ext cx="19050" cy="19050"/>
            </a:xfrm>
            <a:custGeom>
              <a:avLst/>
              <a:gdLst>
                <a:gd name="connsiteX0" fmla="*/ 9525 w 19050"/>
                <a:gd name="connsiteY0" fmla="*/ 0 h 19050"/>
                <a:gd name="connsiteX1" fmla="*/ 19050 w 19050"/>
                <a:gd name="connsiteY1" fmla="*/ 9525 h 19050"/>
                <a:gd name="connsiteX2" fmla="*/ 9525 w 19050"/>
                <a:gd name="connsiteY2" fmla="*/ 19050 h 19050"/>
                <a:gd name="connsiteX3" fmla="*/ 0 w 19050"/>
                <a:gd name="connsiteY3" fmla="*/ 9525 h 19050"/>
                <a:gd name="connsiteX4" fmla="*/ 9525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0"/>
                  </a:moveTo>
                  <a:cubicBezTo>
                    <a:pt x="14786" y="0"/>
                    <a:pt x="19050" y="4264"/>
                    <a:pt x="19050" y="9525"/>
                  </a:cubicBezTo>
                  <a:cubicBezTo>
                    <a:pt x="19050" y="14786"/>
                    <a:pt x="14786" y="19050"/>
                    <a:pt x="9525" y="19050"/>
                  </a:cubicBezTo>
                  <a:cubicBezTo>
                    <a:pt x="4264" y="19050"/>
                    <a:pt x="0" y="14786"/>
                    <a:pt x="0" y="9525"/>
                  </a:cubicBezTo>
                  <a:cubicBezTo>
                    <a:pt x="0" y="4264"/>
                    <a:pt x="4264" y="0"/>
                    <a:pt x="9525" y="0"/>
                  </a:cubicBezTo>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14328CC9-2391-23EB-7111-40DA1AD130B0}"/>
                </a:ext>
              </a:extLst>
            </p:cNvPr>
            <p:cNvSpPr/>
            <p:nvPr/>
          </p:nvSpPr>
          <p:spPr>
            <a:xfrm>
              <a:off x="5895974" y="3095624"/>
              <a:ext cx="19050" cy="19050"/>
            </a:xfrm>
            <a:custGeom>
              <a:avLst/>
              <a:gdLst>
                <a:gd name="connsiteX0" fmla="*/ 9525 w 19050"/>
                <a:gd name="connsiteY0" fmla="*/ 0 h 19050"/>
                <a:gd name="connsiteX1" fmla="*/ 19050 w 19050"/>
                <a:gd name="connsiteY1" fmla="*/ 9525 h 19050"/>
                <a:gd name="connsiteX2" fmla="*/ 9525 w 19050"/>
                <a:gd name="connsiteY2" fmla="*/ 19050 h 19050"/>
                <a:gd name="connsiteX3" fmla="*/ 0 w 19050"/>
                <a:gd name="connsiteY3" fmla="*/ 9525 h 19050"/>
                <a:gd name="connsiteX4" fmla="*/ 9525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0"/>
                  </a:moveTo>
                  <a:cubicBezTo>
                    <a:pt x="14786" y="0"/>
                    <a:pt x="19050" y="4264"/>
                    <a:pt x="19050" y="9525"/>
                  </a:cubicBezTo>
                  <a:cubicBezTo>
                    <a:pt x="19050" y="14786"/>
                    <a:pt x="14786" y="19050"/>
                    <a:pt x="9525" y="19050"/>
                  </a:cubicBezTo>
                  <a:cubicBezTo>
                    <a:pt x="4264" y="19050"/>
                    <a:pt x="0" y="14786"/>
                    <a:pt x="0" y="9525"/>
                  </a:cubicBezTo>
                  <a:cubicBezTo>
                    <a:pt x="0" y="4264"/>
                    <a:pt x="4264" y="0"/>
                    <a:pt x="9525" y="0"/>
                  </a:cubicBezTo>
                </a:path>
              </a:pathLst>
            </a:custGeom>
            <a:noFill/>
            <a:ln w="9525" cap="rnd">
              <a:solidFill>
                <a:srgbClr val="00000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AA501CE8-6FEB-0BD2-0DA9-CC7EE8071425}"/>
                </a:ext>
              </a:extLst>
            </p:cNvPr>
            <p:cNvSpPr/>
            <p:nvPr/>
          </p:nvSpPr>
          <p:spPr>
            <a:xfrm>
              <a:off x="6010274" y="3095624"/>
              <a:ext cx="19050" cy="19050"/>
            </a:xfrm>
            <a:custGeom>
              <a:avLst/>
              <a:gdLst>
                <a:gd name="connsiteX0" fmla="*/ 9525 w 19050"/>
                <a:gd name="connsiteY0" fmla="*/ 0 h 19050"/>
                <a:gd name="connsiteX1" fmla="*/ 19050 w 19050"/>
                <a:gd name="connsiteY1" fmla="*/ 9525 h 19050"/>
                <a:gd name="connsiteX2" fmla="*/ 9525 w 19050"/>
                <a:gd name="connsiteY2" fmla="*/ 19050 h 19050"/>
                <a:gd name="connsiteX3" fmla="*/ 0 w 19050"/>
                <a:gd name="connsiteY3" fmla="*/ 9525 h 19050"/>
                <a:gd name="connsiteX4" fmla="*/ 9525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0"/>
                  </a:moveTo>
                  <a:cubicBezTo>
                    <a:pt x="14786" y="0"/>
                    <a:pt x="19050" y="4264"/>
                    <a:pt x="19050" y="9525"/>
                  </a:cubicBezTo>
                  <a:cubicBezTo>
                    <a:pt x="19050" y="14786"/>
                    <a:pt x="14786" y="19050"/>
                    <a:pt x="9525" y="19050"/>
                  </a:cubicBezTo>
                  <a:cubicBezTo>
                    <a:pt x="4264" y="19050"/>
                    <a:pt x="0" y="14786"/>
                    <a:pt x="0" y="9525"/>
                  </a:cubicBezTo>
                  <a:cubicBezTo>
                    <a:pt x="0" y="4264"/>
                    <a:pt x="4264" y="0"/>
                    <a:pt x="9525" y="0"/>
                  </a:cubicBezTo>
                </a:path>
              </a:pathLst>
            </a:custGeom>
            <a:noFill/>
            <a:ln w="9525" cap="rnd">
              <a:solidFill>
                <a:srgbClr val="00000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79898E97-4255-90FD-084A-36C8BECB66B4}"/>
                </a:ext>
              </a:extLst>
            </p:cNvPr>
            <p:cNvSpPr/>
            <p:nvPr/>
          </p:nvSpPr>
          <p:spPr>
            <a:xfrm>
              <a:off x="5886449" y="3314699"/>
              <a:ext cx="419100" cy="304800"/>
            </a:xfrm>
            <a:custGeom>
              <a:avLst/>
              <a:gdLst>
                <a:gd name="connsiteX0" fmla="*/ 419100 w 419100"/>
                <a:gd name="connsiteY0" fmla="*/ 152400 h 304800"/>
                <a:gd name="connsiteX1" fmla="*/ 388239 w 419100"/>
                <a:gd name="connsiteY1" fmla="*/ 28575 h 304800"/>
                <a:gd name="connsiteX2" fmla="*/ 351282 w 419100"/>
                <a:gd name="connsiteY2" fmla="*/ 0 h 304800"/>
                <a:gd name="connsiteX3" fmla="*/ 266700 w 419100"/>
                <a:gd name="connsiteY3" fmla="*/ 0 h 304800"/>
                <a:gd name="connsiteX4" fmla="*/ 209550 w 419100"/>
                <a:gd name="connsiteY4" fmla="*/ 57150 h 304800"/>
                <a:gd name="connsiteX5" fmla="*/ 152400 w 419100"/>
                <a:gd name="connsiteY5" fmla="*/ 0 h 304800"/>
                <a:gd name="connsiteX6" fmla="*/ 67818 w 419100"/>
                <a:gd name="connsiteY6" fmla="*/ 0 h 304800"/>
                <a:gd name="connsiteX7" fmla="*/ 30861 w 419100"/>
                <a:gd name="connsiteY7" fmla="*/ 28575 h 304800"/>
                <a:gd name="connsiteX8" fmla="*/ 0 w 419100"/>
                <a:gd name="connsiteY8" fmla="*/ 152400 h 304800"/>
                <a:gd name="connsiteX9" fmla="*/ 76200 w 419100"/>
                <a:gd name="connsiteY9" fmla="*/ 152400 h 304800"/>
                <a:gd name="connsiteX10" fmla="*/ 76200 w 419100"/>
                <a:gd name="connsiteY10" fmla="*/ 304800 h 304800"/>
                <a:gd name="connsiteX11" fmla="*/ 342900 w 419100"/>
                <a:gd name="connsiteY11" fmla="*/ 304800 h 304800"/>
                <a:gd name="connsiteX12" fmla="*/ 342900 w 419100"/>
                <a:gd name="connsiteY12"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0" h="304800">
                  <a:moveTo>
                    <a:pt x="419100" y="152400"/>
                  </a:moveTo>
                  <a:lnTo>
                    <a:pt x="388239" y="28575"/>
                  </a:lnTo>
                  <a:cubicBezTo>
                    <a:pt x="383890" y="11729"/>
                    <a:pt x="368680" y="-30"/>
                    <a:pt x="351282" y="0"/>
                  </a:cubicBezTo>
                  <a:lnTo>
                    <a:pt x="266700" y="0"/>
                  </a:lnTo>
                  <a:cubicBezTo>
                    <a:pt x="266700" y="31563"/>
                    <a:pt x="241113" y="57150"/>
                    <a:pt x="209550" y="57150"/>
                  </a:cubicBezTo>
                  <a:cubicBezTo>
                    <a:pt x="177987" y="57150"/>
                    <a:pt x="152400" y="31563"/>
                    <a:pt x="152400" y="0"/>
                  </a:cubicBezTo>
                  <a:lnTo>
                    <a:pt x="67818" y="0"/>
                  </a:lnTo>
                  <a:cubicBezTo>
                    <a:pt x="50420" y="-30"/>
                    <a:pt x="35210" y="11729"/>
                    <a:pt x="30861" y="28575"/>
                  </a:cubicBezTo>
                  <a:lnTo>
                    <a:pt x="0" y="152400"/>
                  </a:lnTo>
                  <a:lnTo>
                    <a:pt x="76200" y="152400"/>
                  </a:lnTo>
                  <a:lnTo>
                    <a:pt x="76200" y="304800"/>
                  </a:lnTo>
                  <a:lnTo>
                    <a:pt x="342900" y="304800"/>
                  </a:lnTo>
                  <a:lnTo>
                    <a:pt x="342900" y="152400"/>
                  </a:lnTo>
                  <a:close/>
                </a:path>
              </a:pathLst>
            </a:custGeom>
            <a:noFill/>
            <a:ln w="9525" cap="rnd">
              <a:solidFill>
                <a:srgbClr val="000000"/>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CA807CE0-E4E2-115D-6CE9-7F92E50DA95C}"/>
                </a:ext>
              </a:extLst>
            </p:cNvPr>
            <p:cNvSpPr/>
            <p:nvPr/>
          </p:nvSpPr>
          <p:spPr>
            <a:xfrm>
              <a:off x="6362699" y="3657599"/>
              <a:ext cx="57150" cy="114300"/>
            </a:xfrm>
            <a:custGeom>
              <a:avLst/>
              <a:gdLst>
                <a:gd name="connsiteX0" fmla="*/ 0 w 57150"/>
                <a:gd name="connsiteY0" fmla="*/ 0 h 114300"/>
                <a:gd name="connsiteX1" fmla="*/ 57150 w 57150"/>
                <a:gd name="connsiteY1" fmla="*/ 57150 h 114300"/>
                <a:gd name="connsiteX2" fmla="*/ 0 w 57150"/>
                <a:gd name="connsiteY2" fmla="*/ 114300 h 114300"/>
              </a:gdLst>
              <a:ahLst/>
              <a:cxnLst>
                <a:cxn ang="0">
                  <a:pos x="connsiteX0" y="connsiteY0"/>
                </a:cxn>
                <a:cxn ang="0">
                  <a:pos x="connsiteX1" y="connsiteY1"/>
                </a:cxn>
                <a:cxn ang="0">
                  <a:pos x="connsiteX2" y="connsiteY2"/>
                </a:cxn>
              </a:cxnLst>
              <a:rect l="l" t="t" r="r" b="b"/>
              <a:pathLst>
                <a:path w="57150" h="114300">
                  <a:moveTo>
                    <a:pt x="0" y="0"/>
                  </a:moveTo>
                  <a:lnTo>
                    <a:pt x="57150" y="57150"/>
                  </a:lnTo>
                  <a:lnTo>
                    <a:pt x="0" y="114300"/>
                  </a:lnTo>
                </a:path>
              </a:pathLst>
            </a:custGeom>
            <a:noFill/>
            <a:ln w="9525" cap="rnd">
              <a:solidFill>
                <a:srgbClr val="000000"/>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1621DF14-664C-2EFD-9E08-50C4A6778145}"/>
                </a:ext>
              </a:extLst>
            </p:cNvPr>
            <p:cNvSpPr/>
            <p:nvPr/>
          </p:nvSpPr>
          <p:spPr>
            <a:xfrm>
              <a:off x="6267449" y="3714749"/>
              <a:ext cx="152400" cy="9525"/>
            </a:xfrm>
            <a:custGeom>
              <a:avLst/>
              <a:gdLst>
                <a:gd name="connsiteX0" fmla="*/ 152400 w 152400"/>
                <a:gd name="connsiteY0" fmla="*/ 0 h 9525"/>
                <a:gd name="connsiteX1" fmla="*/ 0 w 152400"/>
                <a:gd name="connsiteY1" fmla="*/ 0 h 9525"/>
              </a:gdLst>
              <a:ahLst/>
              <a:cxnLst>
                <a:cxn ang="0">
                  <a:pos x="connsiteX0" y="connsiteY0"/>
                </a:cxn>
                <a:cxn ang="0">
                  <a:pos x="connsiteX1" y="connsiteY1"/>
                </a:cxn>
              </a:cxnLst>
              <a:rect l="l" t="t" r="r" b="b"/>
              <a:pathLst>
                <a:path w="152400" h="9525">
                  <a:moveTo>
                    <a:pt x="152400" y="0"/>
                  </a:moveTo>
                  <a:lnTo>
                    <a:pt x="0" y="0"/>
                  </a:lnTo>
                </a:path>
              </a:pathLst>
            </a:custGeom>
            <a:noFill/>
            <a:ln w="9525"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B193C7E9-67D7-0439-F3AB-4EBAE6639713}"/>
                </a:ext>
              </a:extLst>
            </p:cNvPr>
            <p:cNvSpPr/>
            <p:nvPr/>
          </p:nvSpPr>
          <p:spPr>
            <a:xfrm>
              <a:off x="5772149" y="3657599"/>
              <a:ext cx="57150" cy="114300"/>
            </a:xfrm>
            <a:custGeom>
              <a:avLst/>
              <a:gdLst>
                <a:gd name="connsiteX0" fmla="*/ 57150 w 57150"/>
                <a:gd name="connsiteY0" fmla="*/ 0 h 114300"/>
                <a:gd name="connsiteX1" fmla="*/ 0 w 57150"/>
                <a:gd name="connsiteY1" fmla="*/ 57150 h 114300"/>
                <a:gd name="connsiteX2" fmla="*/ 57150 w 57150"/>
                <a:gd name="connsiteY2" fmla="*/ 114300 h 114300"/>
              </a:gdLst>
              <a:ahLst/>
              <a:cxnLst>
                <a:cxn ang="0">
                  <a:pos x="connsiteX0" y="connsiteY0"/>
                </a:cxn>
                <a:cxn ang="0">
                  <a:pos x="connsiteX1" y="connsiteY1"/>
                </a:cxn>
                <a:cxn ang="0">
                  <a:pos x="connsiteX2" y="connsiteY2"/>
                </a:cxn>
              </a:cxnLst>
              <a:rect l="l" t="t" r="r" b="b"/>
              <a:pathLst>
                <a:path w="57150" h="114300">
                  <a:moveTo>
                    <a:pt x="57150" y="0"/>
                  </a:moveTo>
                  <a:lnTo>
                    <a:pt x="0" y="57150"/>
                  </a:lnTo>
                  <a:lnTo>
                    <a:pt x="57150" y="114300"/>
                  </a:lnTo>
                </a:path>
              </a:pathLst>
            </a:custGeom>
            <a:noFill/>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D1AD434F-6F54-6B83-DEFB-551646F6CF2F}"/>
                </a:ext>
              </a:extLst>
            </p:cNvPr>
            <p:cNvSpPr/>
            <p:nvPr/>
          </p:nvSpPr>
          <p:spPr>
            <a:xfrm>
              <a:off x="5772149" y="3714749"/>
              <a:ext cx="152400" cy="9525"/>
            </a:xfrm>
            <a:custGeom>
              <a:avLst/>
              <a:gdLst>
                <a:gd name="connsiteX0" fmla="*/ 0 w 152400"/>
                <a:gd name="connsiteY0" fmla="*/ 0 h 9525"/>
                <a:gd name="connsiteX1" fmla="*/ 152400 w 152400"/>
                <a:gd name="connsiteY1" fmla="*/ 0 h 9525"/>
              </a:gdLst>
              <a:ahLst/>
              <a:cxnLst>
                <a:cxn ang="0">
                  <a:pos x="connsiteX0" y="connsiteY0"/>
                </a:cxn>
                <a:cxn ang="0">
                  <a:pos x="connsiteX1" y="connsiteY1"/>
                </a:cxn>
              </a:cxnLst>
              <a:rect l="l" t="t" r="r" b="b"/>
              <a:pathLst>
                <a:path w="152400" h="9525">
                  <a:moveTo>
                    <a:pt x="0" y="0"/>
                  </a:moveTo>
                  <a:lnTo>
                    <a:pt x="152400" y="0"/>
                  </a:lnTo>
                </a:path>
              </a:pathLst>
            </a:custGeom>
            <a:noFill/>
            <a:ln w="9525" cap="rnd">
              <a:solidFill>
                <a:srgbClr val="000000"/>
              </a:solidFill>
              <a:prstDash val="solid"/>
              <a:round/>
            </a:ln>
          </p:spPr>
          <p:txBody>
            <a:bodyPr rtlCol="0" anchor="ctr"/>
            <a:lstStyle/>
            <a:p>
              <a:endParaRPr lang="en-US"/>
            </a:p>
          </p:txBody>
        </p:sp>
      </p:grpSp>
      <p:grpSp>
        <p:nvGrpSpPr>
          <p:cNvPr id="35" name="Graphic 33">
            <a:extLst>
              <a:ext uri="{FF2B5EF4-FFF2-40B4-BE49-F238E27FC236}">
                <a16:creationId xmlns:a16="http://schemas.microsoft.com/office/drawing/2014/main" id="{01835D25-3E8C-F774-C319-229DA13F8B69}"/>
              </a:ext>
            </a:extLst>
          </p:cNvPr>
          <p:cNvGrpSpPr/>
          <p:nvPr/>
        </p:nvGrpSpPr>
        <p:grpSpPr>
          <a:xfrm>
            <a:off x="371009" y="3799066"/>
            <a:ext cx="613028" cy="586375"/>
            <a:chOff x="5657849" y="3009899"/>
            <a:chExt cx="876300" cy="838200"/>
          </a:xfrm>
          <a:noFill/>
        </p:grpSpPr>
        <p:sp>
          <p:nvSpPr>
            <p:cNvPr id="36" name="Freeform: Shape 35">
              <a:extLst>
                <a:ext uri="{FF2B5EF4-FFF2-40B4-BE49-F238E27FC236}">
                  <a16:creationId xmlns:a16="http://schemas.microsoft.com/office/drawing/2014/main" id="{238A93AF-FA4B-9327-E6CB-14415F930F9A}"/>
                </a:ext>
              </a:extLst>
            </p:cNvPr>
            <p:cNvSpPr/>
            <p:nvPr/>
          </p:nvSpPr>
          <p:spPr>
            <a:xfrm>
              <a:off x="5657849" y="3238499"/>
              <a:ext cx="387762" cy="522015"/>
            </a:xfrm>
            <a:custGeom>
              <a:avLst/>
              <a:gdLst>
                <a:gd name="connsiteX0" fmla="*/ 193929 w 387762"/>
                <a:gd name="connsiteY0" fmla="*/ 0 h 522015"/>
                <a:gd name="connsiteX1" fmla="*/ 387763 w 387762"/>
                <a:gd name="connsiteY1" fmla="*/ 193834 h 522015"/>
                <a:gd name="connsiteX2" fmla="*/ 387763 w 387762"/>
                <a:gd name="connsiteY2" fmla="*/ 193929 h 522015"/>
                <a:gd name="connsiteX3" fmla="*/ 208693 w 387762"/>
                <a:gd name="connsiteY3" fmla="*/ 514826 h 522015"/>
                <a:gd name="connsiteX4" fmla="*/ 181925 w 387762"/>
                <a:gd name="connsiteY4" fmla="*/ 517871 h 522015"/>
                <a:gd name="connsiteX5" fmla="*/ 178880 w 387762"/>
                <a:gd name="connsiteY5" fmla="*/ 514826 h 522015"/>
                <a:gd name="connsiteX6" fmla="*/ 0 w 387762"/>
                <a:gd name="connsiteY6" fmla="*/ 193929 h 522015"/>
                <a:gd name="connsiteX7" fmla="*/ 193739 w 387762"/>
                <a:gd name="connsiteY7" fmla="*/ 0 h 522015"/>
                <a:gd name="connsiteX8" fmla="*/ 193929 w 387762"/>
                <a:gd name="connsiteY8" fmla="*/ 0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62" h="522015">
                  <a:moveTo>
                    <a:pt x="193929" y="0"/>
                  </a:moveTo>
                  <a:cubicBezTo>
                    <a:pt x="300981" y="0"/>
                    <a:pt x="387763" y="86782"/>
                    <a:pt x="387763" y="193834"/>
                  </a:cubicBezTo>
                  <a:cubicBezTo>
                    <a:pt x="387763" y="193865"/>
                    <a:pt x="387763" y="193898"/>
                    <a:pt x="387763" y="193929"/>
                  </a:cubicBezTo>
                  <a:cubicBezTo>
                    <a:pt x="387763" y="282797"/>
                    <a:pt x="254413" y="457867"/>
                    <a:pt x="208693" y="514826"/>
                  </a:cubicBezTo>
                  <a:cubicBezTo>
                    <a:pt x="202141" y="523059"/>
                    <a:pt x="190157" y="524423"/>
                    <a:pt x="181925" y="517871"/>
                  </a:cubicBezTo>
                  <a:cubicBezTo>
                    <a:pt x="180798" y="516975"/>
                    <a:pt x="179776" y="515953"/>
                    <a:pt x="178880" y="514826"/>
                  </a:cubicBezTo>
                  <a:cubicBezTo>
                    <a:pt x="133541" y="457867"/>
                    <a:pt x="0" y="282797"/>
                    <a:pt x="0" y="193929"/>
                  </a:cubicBezTo>
                  <a:cubicBezTo>
                    <a:pt x="-53" y="86878"/>
                    <a:pt x="86687" y="52"/>
                    <a:pt x="193739" y="0"/>
                  </a:cubicBezTo>
                  <a:cubicBezTo>
                    <a:pt x="193802" y="0"/>
                    <a:pt x="193865" y="0"/>
                    <a:pt x="193929" y="0"/>
                  </a:cubicBezTo>
                  <a:close/>
                </a:path>
              </a:pathLst>
            </a:custGeom>
            <a:noFill/>
            <a:ln w="9525" cap="rnd">
              <a:solidFill>
                <a:srgbClr val="00000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BCB5F223-840C-3F64-CBD0-AC16D123E884}"/>
                </a:ext>
              </a:extLst>
            </p:cNvPr>
            <p:cNvSpPr/>
            <p:nvPr/>
          </p:nvSpPr>
          <p:spPr>
            <a:xfrm>
              <a:off x="5778816" y="3359645"/>
              <a:ext cx="145732" cy="145732"/>
            </a:xfrm>
            <a:custGeom>
              <a:avLst/>
              <a:gdLst>
                <a:gd name="connsiteX0" fmla="*/ 145733 w 145732"/>
                <a:gd name="connsiteY0" fmla="*/ 72783 h 145732"/>
                <a:gd name="connsiteX1" fmla="*/ 72949 w 145732"/>
                <a:gd name="connsiteY1" fmla="*/ 145733 h 145732"/>
                <a:gd name="connsiteX2" fmla="*/ 0 w 145732"/>
                <a:gd name="connsiteY2" fmla="*/ 72950 h 145732"/>
                <a:gd name="connsiteX3" fmla="*/ 72783 w 145732"/>
                <a:gd name="connsiteY3" fmla="*/ 0 h 145732"/>
                <a:gd name="connsiteX4" fmla="*/ 124397 w 145732"/>
                <a:gd name="connsiteY4" fmla="*/ 21348 h 145732"/>
                <a:gd name="connsiteX5" fmla="*/ 145733 w 145732"/>
                <a:gd name="connsiteY5" fmla="*/ 7278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32" h="145732">
                  <a:moveTo>
                    <a:pt x="145733" y="72783"/>
                  </a:moveTo>
                  <a:cubicBezTo>
                    <a:pt x="145778" y="113027"/>
                    <a:pt x="113192" y="145687"/>
                    <a:pt x="72949" y="145733"/>
                  </a:cubicBezTo>
                  <a:cubicBezTo>
                    <a:pt x="32707" y="145779"/>
                    <a:pt x="46" y="113193"/>
                    <a:pt x="0" y="72950"/>
                  </a:cubicBezTo>
                  <a:cubicBezTo>
                    <a:pt x="-46" y="32707"/>
                    <a:pt x="32540" y="47"/>
                    <a:pt x="72783" y="0"/>
                  </a:cubicBezTo>
                  <a:cubicBezTo>
                    <a:pt x="92140" y="-22"/>
                    <a:pt x="110711" y="7659"/>
                    <a:pt x="124397" y="21348"/>
                  </a:cubicBezTo>
                  <a:cubicBezTo>
                    <a:pt x="138047" y="34986"/>
                    <a:pt x="145721" y="53488"/>
                    <a:pt x="145733" y="72783"/>
                  </a:cubicBezTo>
                  <a:close/>
                </a:path>
              </a:pathLst>
            </a:custGeom>
            <a:noFill/>
            <a:ln w="9525" cap="rnd">
              <a:solidFill>
                <a:srgbClr val="00000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30CFA41-B0CC-83BB-B2E0-8BF542DD6E99}"/>
                </a:ext>
              </a:extLst>
            </p:cNvPr>
            <p:cNvSpPr/>
            <p:nvPr/>
          </p:nvSpPr>
          <p:spPr>
            <a:xfrm>
              <a:off x="5851778" y="3505199"/>
              <a:ext cx="529970" cy="342900"/>
            </a:xfrm>
            <a:custGeom>
              <a:avLst/>
              <a:gdLst>
                <a:gd name="connsiteX0" fmla="*/ 0 w 529970"/>
                <a:gd name="connsiteY0" fmla="*/ 342900 h 342900"/>
                <a:gd name="connsiteX1" fmla="*/ 301371 w 529970"/>
                <a:gd name="connsiteY1" fmla="*/ 342900 h 342900"/>
                <a:gd name="connsiteX2" fmla="*/ 339471 w 529970"/>
                <a:gd name="connsiteY2" fmla="*/ 304800 h 342900"/>
                <a:gd name="connsiteX3" fmla="*/ 339471 w 529970"/>
                <a:gd name="connsiteY3" fmla="*/ 38100 h 342900"/>
                <a:gd name="connsiteX4" fmla="*/ 377571 w 529970"/>
                <a:gd name="connsiteY4" fmla="*/ 0 h 342900"/>
                <a:gd name="connsiteX5" fmla="*/ 529971 w 52997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70" h="342900">
                  <a:moveTo>
                    <a:pt x="0" y="342900"/>
                  </a:moveTo>
                  <a:lnTo>
                    <a:pt x="301371" y="342900"/>
                  </a:lnTo>
                  <a:cubicBezTo>
                    <a:pt x="322413" y="342900"/>
                    <a:pt x="339471" y="325842"/>
                    <a:pt x="339471" y="304800"/>
                  </a:cubicBezTo>
                  <a:lnTo>
                    <a:pt x="339471" y="38100"/>
                  </a:lnTo>
                  <a:cubicBezTo>
                    <a:pt x="339471" y="17058"/>
                    <a:pt x="356529" y="0"/>
                    <a:pt x="377571" y="0"/>
                  </a:cubicBezTo>
                  <a:lnTo>
                    <a:pt x="529971" y="0"/>
                  </a:lnTo>
                </a:path>
              </a:pathLst>
            </a:custGeom>
            <a:noFill/>
            <a:ln w="9525" cap="rnd">
              <a:solidFill>
                <a:srgbClr val="00000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DC465C33-2BE9-2722-E511-D4ECC99DE753}"/>
                </a:ext>
              </a:extLst>
            </p:cNvPr>
            <p:cNvSpPr/>
            <p:nvPr/>
          </p:nvSpPr>
          <p:spPr>
            <a:xfrm>
              <a:off x="6229349" y="3009899"/>
              <a:ext cx="304800" cy="407870"/>
            </a:xfrm>
            <a:custGeom>
              <a:avLst/>
              <a:gdLst>
                <a:gd name="connsiteX0" fmla="*/ 152400 w 304800"/>
                <a:gd name="connsiteY0" fmla="*/ 0 h 407870"/>
                <a:gd name="connsiteX1" fmla="*/ 304800 w 304800"/>
                <a:gd name="connsiteY1" fmla="*/ 152400 h 407870"/>
                <a:gd name="connsiteX2" fmla="*/ 167354 w 304800"/>
                <a:gd name="connsiteY2" fmla="*/ 400622 h 407870"/>
                <a:gd name="connsiteX3" fmla="*/ 140599 w 304800"/>
                <a:gd name="connsiteY3" fmla="*/ 403774 h 407870"/>
                <a:gd name="connsiteX4" fmla="*/ 137446 w 304800"/>
                <a:gd name="connsiteY4" fmla="*/ 400622 h 407870"/>
                <a:gd name="connsiteX5" fmla="*/ 0 w 304800"/>
                <a:gd name="connsiteY5" fmla="*/ 152400 h 407870"/>
                <a:gd name="connsiteX6" fmla="*/ 152400 w 304800"/>
                <a:gd name="connsiteY6" fmla="*/ 0 h 40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07870">
                  <a:moveTo>
                    <a:pt x="152400" y="0"/>
                  </a:moveTo>
                  <a:cubicBezTo>
                    <a:pt x="236569" y="0"/>
                    <a:pt x="304800" y="68232"/>
                    <a:pt x="304800" y="152400"/>
                  </a:cubicBezTo>
                  <a:cubicBezTo>
                    <a:pt x="304800" y="220313"/>
                    <a:pt x="205740" y="352425"/>
                    <a:pt x="167354" y="400622"/>
                  </a:cubicBezTo>
                  <a:cubicBezTo>
                    <a:pt x="160836" y="408881"/>
                    <a:pt x="148858" y="410292"/>
                    <a:pt x="140599" y="403774"/>
                  </a:cubicBezTo>
                  <a:cubicBezTo>
                    <a:pt x="139428" y="402850"/>
                    <a:pt x="138370" y="401792"/>
                    <a:pt x="137446" y="400622"/>
                  </a:cubicBezTo>
                  <a:cubicBezTo>
                    <a:pt x="99346" y="352044"/>
                    <a:pt x="0" y="220313"/>
                    <a:pt x="0" y="152400"/>
                  </a:cubicBezTo>
                  <a:cubicBezTo>
                    <a:pt x="0" y="68232"/>
                    <a:pt x="68231" y="0"/>
                    <a:pt x="152400" y="0"/>
                  </a:cubicBezTo>
                  <a:close/>
                </a:path>
              </a:pathLst>
            </a:custGeom>
            <a:noFill/>
            <a:ln w="9525" cap="rnd">
              <a:solidFill>
                <a:srgbClr val="00000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CD9F8AC1-9CC9-D4B7-85D2-C12CDA0B3523}"/>
                </a:ext>
              </a:extLst>
            </p:cNvPr>
            <p:cNvSpPr/>
            <p:nvPr/>
          </p:nvSpPr>
          <p:spPr>
            <a:xfrm>
              <a:off x="6324599" y="3105149"/>
              <a:ext cx="114300" cy="114300"/>
            </a:xfrm>
            <a:custGeom>
              <a:avLst/>
              <a:gdLst>
                <a:gd name="connsiteX0" fmla="*/ 57150 w 114300"/>
                <a:gd name="connsiteY0" fmla="*/ 114300 h 114300"/>
                <a:gd name="connsiteX1" fmla="*/ 114300 w 114300"/>
                <a:gd name="connsiteY1" fmla="*/ 57150 h 114300"/>
                <a:gd name="connsiteX2" fmla="*/ 57150 w 114300"/>
                <a:gd name="connsiteY2" fmla="*/ 0 h 114300"/>
                <a:gd name="connsiteX3" fmla="*/ 0 w 114300"/>
                <a:gd name="connsiteY3" fmla="*/ 57150 h 114300"/>
                <a:gd name="connsiteX4" fmla="*/ 57150 w 11430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150" y="114300"/>
                  </a:moveTo>
                  <a:cubicBezTo>
                    <a:pt x="88713" y="114300"/>
                    <a:pt x="114300" y="88713"/>
                    <a:pt x="114300" y="57150"/>
                  </a:cubicBezTo>
                  <a:cubicBezTo>
                    <a:pt x="114300" y="25587"/>
                    <a:pt x="88713" y="0"/>
                    <a:pt x="57150" y="0"/>
                  </a:cubicBezTo>
                  <a:cubicBezTo>
                    <a:pt x="25587" y="0"/>
                    <a:pt x="0" y="25587"/>
                    <a:pt x="0" y="57150"/>
                  </a:cubicBezTo>
                  <a:cubicBezTo>
                    <a:pt x="0" y="88713"/>
                    <a:pt x="25587" y="114300"/>
                    <a:pt x="57150" y="114300"/>
                  </a:cubicBezTo>
                  <a:close/>
                </a:path>
              </a:pathLst>
            </a:custGeom>
            <a:noFill/>
            <a:ln w="9525" cap="rnd">
              <a:solidFill>
                <a:srgbClr val="000000"/>
              </a:solidFill>
              <a:prstDash val="solid"/>
              <a:round/>
            </a:ln>
          </p:spPr>
          <p:txBody>
            <a:bodyPr rtlCol="0" anchor="ctr"/>
            <a:lstStyle/>
            <a:p>
              <a:endParaRPr lang="en-US"/>
            </a:p>
          </p:txBody>
        </p:sp>
      </p:grpSp>
      <p:pic>
        <p:nvPicPr>
          <p:cNvPr id="42" name="Picture 41" descr="A black background with a black square&#10;&#10;Description automatically generated with medium confidence">
            <a:extLst>
              <a:ext uri="{FF2B5EF4-FFF2-40B4-BE49-F238E27FC236}">
                <a16:creationId xmlns:a16="http://schemas.microsoft.com/office/drawing/2014/main" id="{0C2FE9DB-4AD3-6E6A-F881-48C22FB6C2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9951" y="2428504"/>
            <a:ext cx="957104" cy="219835"/>
          </a:xfrm>
          <a:prstGeom prst="rect">
            <a:avLst/>
          </a:prstGeom>
        </p:spPr>
      </p:pic>
      <p:pic>
        <p:nvPicPr>
          <p:cNvPr id="44" name="Picture 43" descr="A black background with a black square&#10;&#10;Description automatically generated with medium confidence">
            <a:extLst>
              <a:ext uri="{FF2B5EF4-FFF2-40B4-BE49-F238E27FC236}">
                <a16:creationId xmlns:a16="http://schemas.microsoft.com/office/drawing/2014/main" id="{49853CD2-7C4F-982F-B821-B884FCA5D2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28630" y="2403108"/>
            <a:ext cx="667159" cy="237953"/>
          </a:xfrm>
          <a:prstGeom prst="rect">
            <a:avLst/>
          </a:prstGeom>
        </p:spPr>
      </p:pic>
      <p:pic>
        <p:nvPicPr>
          <p:cNvPr id="46" name="Picture 45" descr="A black and white logo&#10;&#10;Description automatically generated">
            <a:extLst>
              <a:ext uri="{FF2B5EF4-FFF2-40B4-BE49-F238E27FC236}">
                <a16:creationId xmlns:a16="http://schemas.microsoft.com/office/drawing/2014/main" id="{F3443E8A-9263-E42A-CD5F-5473ABEADBF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07364" y="2408795"/>
            <a:ext cx="1096339" cy="226577"/>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529BD454-D777-0137-4E3F-87D46B7820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74748" y="2362150"/>
            <a:ext cx="846074" cy="332811"/>
          </a:xfrm>
          <a:prstGeom prst="rect">
            <a:avLst/>
          </a:prstGeom>
        </p:spPr>
      </p:pic>
      <p:pic>
        <p:nvPicPr>
          <p:cNvPr id="50" name="Picture 49" descr="A black background with a black square&#10;&#10;Description automatically generated with medium confidence">
            <a:extLst>
              <a:ext uri="{FF2B5EF4-FFF2-40B4-BE49-F238E27FC236}">
                <a16:creationId xmlns:a16="http://schemas.microsoft.com/office/drawing/2014/main" id="{F3BE16A2-99BA-9732-F3A0-59AD376F9A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91867" y="2403541"/>
            <a:ext cx="1005137" cy="340490"/>
          </a:xfrm>
          <a:prstGeom prst="rect">
            <a:avLst/>
          </a:prstGeom>
        </p:spPr>
      </p:pic>
      <p:pic>
        <p:nvPicPr>
          <p:cNvPr id="51" name="Picture 50" descr="Logo&#10;&#10;Description automatically generated">
            <a:extLst>
              <a:ext uri="{FF2B5EF4-FFF2-40B4-BE49-F238E27FC236}">
                <a16:creationId xmlns:a16="http://schemas.microsoft.com/office/drawing/2014/main" id="{14E1DBBC-095F-AE04-09DE-5783ECFAC9F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3814" y="5237145"/>
            <a:ext cx="497865" cy="199146"/>
          </a:xfrm>
          <a:prstGeom prst="rect">
            <a:avLst/>
          </a:prstGeom>
        </p:spPr>
      </p:pic>
      <p:pic>
        <p:nvPicPr>
          <p:cNvPr id="52" name="Picture 2" descr="\\wilfs3\Logobase\Walmart\Walmart-lARGE-transparent.png">
            <a:extLst>
              <a:ext uri="{FF2B5EF4-FFF2-40B4-BE49-F238E27FC236}">
                <a16:creationId xmlns:a16="http://schemas.microsoft.com/office/drawing/2014/main" id="{86F002D6-5D18-845E-F241-D73F1EEDF97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56470" y="5209654"/>
            <a:ext cx="874639" cy="20836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5" descr="\\wilfs3\Logobase\Amazon\amazon-logo-2.png">
            <a:extLst>
              <a:ext uri="{FF2B5EF4-FFF2-40B4-BE49-F238E27FC236}">
                <a16:creationId xmlns:a16="http://schemas.microsoft.com/office/drawing/2014/main" id="{80492465-EA93-4FC7-9DF8-6F5C37884EC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295772" y="5239573"/>
            <a:ext cx="636437" cy="23176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red text on a white background&#10;&#10;Description automatically generated">
            <a:extLst>
              <a:ext uri="{FF2B5EF4-FFF2-40B4-BE49-F238E27FC236}">
                <a16:creationId xmlns:a16="http://schemas.microsoft.com/office/drawing/2014/main" id="{01D105C3-FFB8-4A74-4D79-23DEB1F943E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490693" y="5221118"/>
            <a:ext cx="840565" cy="181075"/>
          </a:xfrm>
          <a:prstGeom prst="rect">
            <a:avLst/>
          </a:prstGeom>
        </p:spPr>
      </p:pic>
      <p:pic>
        <p:nvPicPr>
          <p:cNvPr id="57" name="Picture 56" descr="A black and orange logo&#10;&#10;Description automatically generated">
            <a:extLst>
              <a:ext uri="{FF2B5EF4-FFF2-40B4-BE49-F238E27FC236}">
                <a16:creationId xmlns:a16="http://schemas.microsoft.com/office/drawing/2014/main" id="{32E80F95-A403-165A-27D6-083E68BF688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21610" y="5258078"/>
            <a:ext cx="923147" cy="118512"/>
          </a:xfrm>
          <a:prstGeom prst="rect">
            <a:avLst/>
          </a:prstGeom>
        </p:spPr>
      </p:pic>
      <p:sp>
        <p:nvSpPr>
          <p:cNvPr id="9" name="Slide Number Placeholder 8">
            <a:extLst>
              <a:ext uri="{FF2B5EF4-FFF2-40B4-BE49-F238E27FC236}">
                <a16:creationId xmlns:a16="http://schemas.microsoft.com/office/drawing/2014/main" id="{87ECE2F8-6961-C872-C257-61F8E43B1634}"/>
              </a:ext>
            </a:extLst>
          </p:cNvPr>
          <p:cNvSpPr>
            <a:spLocks noGrp="1"/>
          </p:cNvSpPr>
          <p:nvPr>
            <p:ph type="sldNum" sz="quarter" idx="10"/>
          </p:nvPr>
        </p:nvSpPr>
        <p:spPr/>
        <p:txBody>
          <a:bodyPr/>
          <a:lstStyle/>
          <a:p>
            <a:fld id="{4034BEE3-566C-4068-A777-C3A4762E861B}" type="slidenum">
              <a:rPr lang="en-GB" smtClean="0"/>
              <a:pPr/>
              <a:t>21</a:t>
            </a:fld>
            <a:endParaRPr lang="en-GB"/>
          </a:p>
        </p:txBody>
      </p:sp>
    </p:spTree>
    <p:extLst>
      <p:ext uri="{BB962C8B-B14F-4D97-AF65-F5344CB8AC3E}">
        <p14:creationId xmlns:p14="http://schemas.microsoft.com/office/powerpoint/2010/main" val="5214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AE79-34A7-4C6E-A737-44E85D85FD0F}"/>
              </a:ext>
            </a:extLst>
          </p:cNvPr>
          <p:cNvSpPr>
            <a:spLocks noGrp="1"/>
          </p:cNvSpPr>
          <p:nvPr>
            <p:ph type="title"/>
          </p:nvPr>
        </p:nvSpPr>
        <p:spPr/>
        <p:txBody>
          <a:bodyPr/>
          <a:lstStyle/>
          <a:p>
            <a:r>
              <a:rPr lang="en-US"/>
              <a:t>As AOM users double exercise, they increase their athleisure apparel purchases</a:t>
            </a:r>
          </a:p>
        </p:txBody>
      </p:sp>
      <p:sp>
        <p:nvSpPr>
          <p:cNvPr id="4" name="Footer Placeholder 3">
            <a:extLst>
              <a:ext uri="{FF2B5EF4-FFF2-40B4-BE49-F238E27FC236}">
                <a16:creationId xmlns:a16="http://schemas.microsoft.com/office/drawing/2014/main" id="{A8D7AA85-CB77-BE39-B9E0-595F4E273CFF}"/>
              </a:ext>
            </a:extLst>
          </p:cNvPr>
          <p:cNvSpPr>
            <a:spLocks noGrp="1"/>
          </p:cNvSpPr>
          <p:nvPr>
            <p:ph type="ftr" sz="quarter" idx="11"/>
          </p:nvPr>
        </p:nvSpPr>
        <p:spPr/>
        <p:txBody>
          <a:bodyPr/>
          <a:lstStyle/>
          <a:p>
            <a:r>
              <a:rPr lang="en-GB"/>
              <a:t>Source: Kantar, Morgan Stanley, Alphawise</a:t>
            </a:r>
          </a:p>
        </p:txBody>
      </p:sp>
      <p:sp>
        <p:nvSpPr>
          <p:cNvPr id="7" name="TextBox 6">
            <a:extLst>
              <a:ext uri="{FF2B5EF4-FFF2-40B4-BE49-F238E27FC236}">
                <a16:creationId xmlns:a16="http://schemas.microsoft.com/office/drawing/2014/main" id="{BADA49B8-265F-9DAC-F1EB-2D68E0575AA3}"/>
              </a:ext>
            </a:extLst>
          </p:cNvPr>
          <p:cNvSpPr txBox="1"/>
          <p:nvPr/>
        </p:nvSpPr>
        <p:spPr>
          <a:xfrm>
            <a:off x="3898444" y="3454117"/>
            <a:ext cx="2105481" cy="954107"/>
          </a:xfrm>
          <a:prstGeom prst="rect">
            <a:avLst/>
          </a:prstGeom>
          <a:noFill/>
        </p:spPr>
        <p:txBody>
          <a:bodyPr wrap="square" lIns="0" tIns="0" rIns="0" bIns="0" rtlCol="0">
            <a:spAutoFit/>
          </a:bodyPr>
          <a:lstStyle/>
          <a:p>
            <a:r>
              <a:rPr lang="en-US" sz="1600" b="1"/>
              <a:t>Change in Apparel Category Purchasing Since Starting AOM</a:t>
            </a:r>
          </a:p>
          <a:p>
            <a:r>
              <a:rPr lang="en-US" sz="1400"/>
              <a:t>(total shoppers)</a:t>
            </a:r>
          </a:p>
        </p:txBody>
      </p:sp>
      <p:graphicFrame>
        <p:nvGraphicFramePr>
          <p:cNvPr id="8" name="Chart 7">
            <a:extLst>
              <a:ext uri="{FF2B5EF4-FFF2-40B4-BE49-F238E27FC236}">
                <a16:creationId xmlns:a16="http://schemas.microsoft.com/office/drawing/2014/main" id="{DAB81B2E-8521-737B-CA56-5443639874C2}"/>
              </a:ext>
            </a:extLst>
          </p:cNvPr>
          <p:cNvGraphicFramePr/>
          <p:nvPr>
            <p:extLst>
              <p:ext uri="{D42A27DB-BD31-4B8C-83A1-F6EECF244321}">
                <p14:modId xmlns:p14="http://schemas.microsoft.com/office/powerpoint/2010/main" val="2291984759"/>
              </p:ext>
            </p:extLst>
          </p:nvPr>
        </p:nvGraphicFramePr>
        <p:xfrm>
          <a:off x="6105400" y="3376849"/>
          <a:ext cx="5822949" cy="242675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17579697-EB9C-37AC-245C-46096ED9EB3A}"/>
              </a:ext>
            </a:extLst>
          </p:cNvPr>
          <p:cNvSpPr txBox="1"/>
          <p:nvPr/>
        </p:nvSpPr>
        <p:spPr>
          <a:xfrm>
            <a:off x="3898444" y="1693464"/>
            <a:ext cx="2086035" cy="954107"/>
          </a:xfrm>
          <a:prstGeom prst="rect">
            <a:avLst/>
          </a:prstGeom>
          <a:noFill/>
        </p:spPr>
        <p:txBody>
          <a:bodyPr wrap="square" lIns="0" tIns="0" rIns="0" bIns="0" rtlCol="0">
            <a:spAutoFit/>
          </a:bodyPr>
          <a:lstStyle/>
          <a:p>
            <a:r>
              <a:rPr lang="en-US" sz="1600" b="1"/>
              <a:t>Weekly Exercise Before/After Starting AOM</a:t>
            </a:r>
          </a:p>
          <a:p>
            <a:r>
              <a:rPr lang="en-US" sz="1400"/>
              <a:t>(total shoppers)</a:t>
            </a:r>
          </a:p>
        </p:txBody>
      </p:sp>
      <p:graphicFrame>
        <p:nvGraphicFramePr>
          <p:cNvPr id="12" name="Chart 11">
            <a:extLst>
              <a:ext uri="{FF2B5EF4-FFF2-40B4-BE49-F238E27FC236}">
                <a16:creationId xmlns:a16="http://schemas.microsoft.com/office/drawing/2014/main" id="{CDC58CE0-2277-7771-CFD6-291EA177AA8F}"/>
              </a:ext>
            </a:extLst>
          </p:cNvPr>
          <p:cNvGraphicFramePr/>
          <p:nvPr>
            <p:extLst>
              <p:ext uri="{D42A27DB-BD31-4B8C-83A1-F6EECF244321}">
                <p14:modId xmlns:p14="http://schemas.microsoft.com/office/powerpoint/2010/main" val="4160399623"/>
              </p:ext>
            </p:extLst>
          </p:nvPr>
        </p:nvGraphicFramePr>
        <p:xfrm>
          <a:off x="6516710" y="1463200"/>
          <a:ext cx="5310164" cy="1940684"/>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34F9C719-3A81-9605-0889-1E699F6B8E4D}"/>
              </a:ext>
            </a:extLst>
          </p:cNvPr>
          <p:cNvSpPr/>
          <p:nvPr/>
        </p:nvSpPr>
        <p:spPr bwMode="ltGray">
          <a:xfrm>
            <a:off x="359999" y="1593594"/>
            <a:ext cx="3328081" cy="41671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pic>
        <p:nvPicPr>
          <p:cNvPr id="15" name="Picture 14">
            <a:extLst>
              <a:ext uri="{FF2B5EF4-FFF2-40B4-BE49-F238E27FC236}">
                <a16:creationId xmlns:a16="http://schemas.microsoft.com/office/drawing/2014/main" id="{33B18CD1-89AC-0D47-468F-B59811E12D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44" t="4204" r="47719" b="17204"/>
          <a:stretch/>
        </p:blipFill>
        <p:spPr>
          <a:xfrm>
            <a:off x="733326" y="1298955"/>
            <a:ext cx="1400274" cy="589280"/>
          </a:xfrm>
          <a:prstGeom prst="rect">
            <a:avLst/>
          </a:prstGeom>
          <a:solidFill>
            <a:schemeClr val="bg1"/>
          </a:solidFill>
        </p:spPr>
      </p:pic>
      <p:pic>
        <p:nvPicPr>
          <p:cNvPr id="6" name="Picture 5" descr="A black and white image of a tiger jumping over a black background&#10;&#10;Description automatically generated">
            <a:extLst>
              <a:ext uri="{FF2B5EF4-FFF2-40B4-BE49-F238E27FC236}">
                <a16:creationId xmlns:a16="http://schemas.microsoft.com/office/drawing/2014/main" id="{C5790EC0-E138-64DA-8440-7530A80EC3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106" y="3573327"/>
            <a:ext cx="898414" cy="505358"/>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D7C1865B-C2FF-8C80-944A-9DE14B801F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4892" y="2353272"/>
            <a:ext cx="862161" cy="580522"/>
          </a:xfrm>
          <a:prstGeom prst="rect">
            <a:avLst/>
          </a:prstGeom>
        </p:spPr>
      </p:pic>
      <p:pic>
        <p:nvPicPr>
          <p:cNvPr id="22" name="Picture 21" descr="A black logo with white text&#10;&#10;Description automatically generated">
            <a:extLst>
              <a:ext uri="{FF2B5EF4-FFF2-40B4-BE49-F238E27FC236}">
                <a16:creationId xmlns:a16="http://schemas.microsoft.com/office/drawing/2014/main" id="{2E53D4BA-F163-FE00-53E2-8E0414C15C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3888"/>
          <a:stretch/>
        </p:blipFill>
        <p:spPr>
          <a:xfrm>
            <a:off x="2263528" y="2394911"/>
            <a:ext cx="892321" cy="484093"/>
          </a:xfrm>
          <a:prstGeom prst="rect">
            <a:avLst/>
          </a:prstGeom>
        </p:spPr>
      </p:pic>
      <p:pic>
        <p:nvPicPr>
          <p:cNvPr id="24" name="Picture 23" descr="A white letter in a red circle&#10;&#10;Description automatically generated">
            <a:extLst>
              <a:ext uri="{FF2B5EF4-FFF2-40B4-BE49-F238E27FC236}">
                <a16:creationId xmlns:a16="http://schemas.microsoft.com/office/drawing/2014/main" id="{33955A5F-E60D-F44A-205C-F14B6D91912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88824" y="3541702"/>
            <a:ext cx="612356" cy="612356"/>
          </a:xfrm>
          <a:prstGeom prst="rect">
            <a:avLst/>
          </a:prstGeom>
        </p:spPr>
      </p:pic>
      <p:pic>
        <p:nvPicPr>
          <p:cNvPr id="26" name="Picture 25" descr="A blue zigzag line on a white background&#10;&#10;Description automatically generated">
            <a:extLst>
              <a:ext uri="{FF2B5EF4-FFF2-40B4-BE49-F238E27FC236}">
                <a16:creationId xmlns:a16="http://schemas.microsoft.com/office/drawing/2014/main" id="{7F1A0719-FEF5-5E1C-6C72-C29B1D1744E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0465" y="4787677"/>
            <a:ext cx="1726842" cy="351635"/>
          </a:xfrm>
          <a:prstGeom prst="rect">
            <a:avLst/>
          </a:prstGeom>
        </p:spPr>
      </p:pic>
      <p:sp>
        <p:nvSpPr>
          <p:cNvPr id="9" name="Slide Number Placeholder 8">
            <a:extLst>
              <a:ext uri="{FF2B5EF4-FFF2-40B4-BE49-F238E27FC236}">
                <a16:creationId xmlns:a16="http://schemas.microsoft.com/office/drawing/2014/main" id="{2B6FB63D-6C43-9ED6-F120-FBD0AAE274E1}"/>
              </a:ext>
            </a:extLst>
          </p:cNvPr>
          <p:cNvSpPr>
            <a:spLocks noGrp="1"/>
          </p:cNvSpPr>
          <p:nvPr>
            <p:ph type="sldNum" sz="quarter" idx="10"/>
          </p:nvPr>
        </p:nvSpPr>
        <p:spPr/>
        <p:txBody>
          <a:bodyPr/>
          <a:lstStyle/>
          <a:p>
            <a:fld id="{4034BEE3-566C-4068-A777-C3A4762E861B}" type="slidenum">
              <a:rPr lang="en-GB" smtClean="0"/>
              <a:pPr/>
              <a:t>22</a:t>
            </a:fld>
            <a:endParaRPr lang="en-GB"/>
          </a:p>
        </p:txBody>
      </p:sp>
    </p:spTree>
    <p:extLst>
      <p:ext uri="{BB962C8B-B14F-4D97-AF65-F5344CB8AC3E}">
        <p14:creationId xmlns:p14="http://schemas.microsoft.com/office/powerpoint/2010/main" val="15671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D1B431-13BB-A323-8E74-D2B867115D62}"/>
              </a:ext>
            </a:extLst>
          </p:cNvPr>
          <p:cNvGrpSpPr/>
          <p:nvPr/>
        </p:nvGrpSpPr>
        <p:grpSpPr>
          <a:xfrm>
            <a:off x="0" y="0"/>
            <a:ext cx="12192000" cy="6858000"/>
            <a:chOff x="0" y="0"/>
            <a:chExt cx="12192000" cy="6858000"/>
          </a:xfrm>
        </p:grpSpPr>
        <p:pic>
          <p:nvPicPr>
            <p:cNvPr id="4" name="Picture 3" descr="A person looking at clothes in a closet&#10;&#10;Description automatically generated">
              <a:extLst>
                <a:ext uri="{FF2B5EF4-FFF2-40B4-BE49-F238E27FC236}">
                  <a16:creationId xmlns:a16="http://schemas.microsoft.com/office/drawing/2014/main" id="{63844DD1-5548-A9F4-A95A-6DF8AA8559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39607F7F-4D1F-DE77-0658-2A91B74BAF09}"/>
                </a:ext>
              </a:extLst>
            </p:cNvPr>
            <p:cNvSpPr/>
            <p:nvPr/>
          </p:nvSpPr>
          <p:spPr bwMode="ltGray">
            <a:xfrm>
              <a:off x="0" y="0"/>
              <a:ext cx="11164186" cy="6858000"/>
            </a:xfrm>
            <a:prstGeom prst="rect">
              <a:avLst/>
            </a:prstGeom>
            <a:gradFill>
              <a:gsLst>
                <a:gs pos="0">
                  <a:srgbClr val="000000">
                    <a:alpha val="79000"/>
                  </a:srgbClr>
                </a:gs>
                <a:gs pos="100000">
                  <a:srgbClr val="000000">
                    <a:alpha val="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6" name="Text Placeholder 5">
            <a:extLst>
              <a:ext uri="{FF2B5EF4-FFF2-40B4-BE49-F238E27FC236}">
                <a16:creationId xmlns:a16="http://schemas.microsoft.com/office/drawing/2014/main" id="{D1746ADA-D284-D9FD-B19A-A365B4B177F2}"/>
              </a:ext>
            </a:extLst>
          </p:cNvPr>
          <p:cNvSpPr>
            <a:spLocks noGrp="1"/>
          </p:cNvSpPr>
          <p:nvPr>
            <p:ph type="body" sz="quarter" idx="15"/>
          </p:nvPr>
        </p:nvSpPr>
        <p:spPr/>
        <p:txBody>
          <a:bodyPr/>
          <a:lstStyle/>
          <a:p>
            <a:r>
              <a:rPr lang="en-US"/>
              <a:t>Implications</a:t>
            </a:r>
          </a:p>
        </p:txBody>
      </p:sp>
      <p:sp>
        <p:nvSpPr>
          <p:cNvPr id="7" name="Text Placeholder 6">
            <a:extLst>
              <a:ext uri="{FF2B5EF4-FFF2-40B4-BE49-F238E27FC236}">
                <a16:creationId xmlns:a16="http://schemas.microsoft.com/office/drawing/2014/main" id="{ACC340AE-BA2A-5407-FCB4-C882CE9D5718}"/>
              </a:ext>
            </a:extLst>
          </p:cNvPr>
          <p:cNvSpPr>
            <a:spLocks noGrp="1"/>
          </p:cNvSpPr>
          <p:nvPr>
            <p:ph type="body" sz="quarter" idx="16"/>
          </p:nvPr>
        </p:nvSpPr>
        <p:spPr/>
        <p:txBody>
          <a:bodyPr/>
          <a:lstStyle/>
          <a:p>
            <a:r>
              <a:rPr lang="en-US"/>
              <a:t>4</a:t>
            </a:r>
          </a:p>
        </p:txBody>
      </p:sp>
    </p:spTree>
    <p:extLst>
      <p:ext uri="{BB962C8B-B14F-4D97-AF65-F5344CB8AC3E}">
        <p14:creationId xmlns:p14="http://schemas.microsoft.com/office/powerpoint/2010/main" val="10268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68B7F-F97D-998A-C712-8A246A0F392F}"/>
              </a:ext>
            </a:extLst>
          </p:cNvPr>
          <p:cNvSpPr>
            <a:spLocks noGrp="1"/>
          </p:cNvSpPr>
          <p:nvPr>
            <p:ph type="title"/>
          </p:nvPr>
        </p:nvSpPr>
        <p:spPr/>
        <p:txBody>
          <a:bodyPr/>
          <a:lstStyle/>
          <a:p>
            <a:r>
              <a:rPr lang="en-US"/>
              <a:t>What does the growth of AOMs mean for apparel players?</a:t>
            </a:r>
          </a:p>
        </p:txBody>
      </p:sp>
      <p:pic>
        <p:nvPicPr>
          <p:cNvPr id="9" name="Picture 8" descr="A person measuring her waist in a mirror&#10;&#10;Description automatically generated">
            <a:extLst>
              <a:ext uri="{FF2B5EF4-FFF2-40B4-BE49-F238E27FC236}">
                <a16:creationId xmlns:a16="http://schemas.microsoft.com/office/drawing/2014/main" id="{49D74AF9-4675-9A41-D5F2-CFE956CA2A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6198" y="430717"/>
            <a:ext cx="3245801" cy="5300345"/>
          </a:xfrm>
          <a:prstGeom prst="rect">
            <a:avLst/>
          </a:prstGeom>
        </p:spPr>
      </p:pic>
      <p:sp>
        <p:nvSpPr>
          <p:cNvPr id="2" name="TextBox 1">
            <a:extLst>
              <a:ext uri="{FF2B5EF4-FFF2-40B4-BE49-F238E27FC236}">
                <a16:creationId xmlns:a16="http://schemas.microsoft.com/office/drawing/2014/main" id="{5B8E870B-1954-6934-E506-68F6F384EB13}"/>
              </a:ext>
            </a:extLst>
          </p:cNvPr>
          <p:cNvSpPr txBox="1"/>
          <p:nvPr/>
        </p:nvSpPr>
        <p:spPr>
          <a:xfrm>
            <a:off x="356616" y="1708148"/>
            <a:ext cx="2683661" cy="1231106"/>
          </a:xfrm>
          <a:prstGeom prst="rect">
            <a:avLst/>
          </a:prstGeom>
          <a:noFill/>
        </p:spPr>
        <p:txBody>
          <a:bodyPr wrap="square" lIns="0" tIns="0" rIns="0" bIns="0" rtlCol="0">
            <a:spAutoFit/>
          </a:bodyPr>
          <a:lstStyle/>
          <a:p>
            <a:r>
              <a:rPr lang="en-US" sz="1600" b="1"/>
              <a:t>Product</a:t>
            </a:r>
          </a:p>
          <a:p>
            <a:r>
              <a:rPr lang="en-US" sz="1600"/>
              <a:t>Evolving shopper lifestyle choices mean a shift in product sell-throughs by sizes and category.</a:t>
            </a:r>
          </a:p>
        </p:txBody>
      </p:sp>
      <p:sp>
        <p:nvSpPr>
          <p:cNvPr id="11" name="TextBox 10">
            <a:extLst>
              <a:ext uri="{FF2B5EF4-FFF2-40B4-BE49-F238E27FC236}">
                <a16:creationId xmlns:a16="http://schemas.microsoft.com/office/drawing/2014/main" id="{D35651D5-921E-AE2F-E9C6-689C010BD875}"/>
              </a:ext>
            </a:extLst>
          </p:cNvPr>
          <p:cNvSpPr txBox="1"/>
          <p:nvPr/>
        </p:nvSpPr>
        <p:spPr>
          <a:xfrm>
            <a:off x="3045611" y="1708148"/>
            <a:ext cx="2683661" cy="1231106"/>
          </a:xfrm>
          <a:prstGeom prst="rect">
            <a:avLst/>
          </a:prstGeom>
          <a:noFill/>
        </p:spPr>
        <p:txBody>
          <a:bodyPr wrap="square" lIns="0" tIns="0" rIns="0" bIns="0" rtlCol="0">
            <a:spAutoFit/>
          </a:bodyPr>
          <a:lstStyle/>
          <a:p>
            <a:r>
              <a:rPr lang="en-US" sz="1600" b="1"/>
              <a:t>Supply chain</a:t>
            </a:r>
          </a:p>
          <a:p>
            <a:r>
              <a:rPr lang="en-US" sz="1600"/>
              <a:t>Nimbleness and reacting quickly will be more important as apparel players respond to evolving shopper needs.</a:t>
            </a:r>
          </a:p>
        </p:txBody>
      </p:sp>
      <p:sp>
        <p:nvSpPr>
          <p:cNvPr id="14" name="TextBox 13">
            <a:extLst>
              <a:ext uri="{FF2B5EF4-FFF2-40B4-BE49-F238E27FC236}">
                <a16:creationId xmlns:a16="http://schemas.microsoft.com/office/drawing/2014/main" id="{770EB5B1-40EA-230B-5834-EC749B75A326}"/>
              </a:ext>
            </a:extLst>
          </p:cNvPr>
          <p:cNvSpPr txBox="1"/>
          <p:nvPr/>
        </p:nvSpPr>
        <p:spPr>
          <a:xfrm>
            <a:off x="2810107" y="3789608"/>
            <a:ext cx="3445668" cy="1231106"/>
          </a:xfrm>
          <a:prstGeom prst="rect">
            <a:avLst/>
          </a:prstGeom>
          <a:noFill/>
        </p:spPr>
        <p:txBody>
          <a:bodyPr wrap="square" lIns="0" tIns="0" rIns="0" bIns="0" rtlCol="0">
            <a:spAutoFit/>
          </a:bodyPr>
          <a:lstStyle/>
          <a:p>
            <a:r>
              <a:rPr lang="en-US" sz="1600"/>
              <a:t>Though always an art and science </a:t>
            </a:r>
            <a:br>
              <a:rPr lang="en-US" sz="1600"/>
            </a:br>
            <a:r>
              <a:rPr lang="en-US" sz="1600"/>
              <a:t>for apparel players, </a:t>
            </a:r>
            <a:r>
              <a:rPr lang="en-US" sz="1600" b="1"/>
              <a:t>predictive and nimble design, planning, and buying</a:t>
            </a:r>
            <a:r>
              <a:rPr lang="en-US" sz="1600"/>
              <a:t> will be critical to winning share of wallet in a post-AOM world.</a:t>
            </a:r>
          </a:p>
        </p:txBody>
      </p:sp>
      <p:grpSp>
        <p:nvGrpSpPr>
          <p:cNvPr id="20" name="Group 19">
            <a:extLst>
              <a:ext uri="{FF2B5EF4-FFF2-40B4-BE49-F238E27FC236}">
                <a16:creationId xmlns:a16="http://schemas.microsoft.com/office/drawing/2014/main" id="{4BDA623E-36FA-62BC-0440-192771BC60AC}"/>
              </a:ext>
            </a:extLst>
          </p:cNvPr>
          <p:cNvGrpSpPr/>
          <p:nvPr/>
        </p:nvGrpSpPr>
        <p:grpSpPr>
          <a:xfrm>
            <a:off x="361950" y="3428999"/>
            <a:ext cx="8341981" cy="243525"/>
            <a:chOff x="361950" y="3429000"/>
            <a:chExt cx="2091475" cy="180304"/>
          </a:xfrm>
        </p:grpSpPr>
        <p:cxnSp>
          <p:nvCxnSpPr>
            <p:cNvPr id="18" name="Straight Connector 17">
              <a:extLst>
                <a:ext uri="{FF2B5EF4-FFF2-40B4-BE49-F238E27FC236}">
                  <a16:creationId xmlns:a16="http://schemas.microsoft.com/office/drawing/2014/main" id="{CB544C04-0A4F-A9DA-DFE3-6EDDEB58430D}"/>
                </a:ext>
              </a:extLst>
            </p:cNvPr>
            <p:cNvCxnSpPr>
              <a:cxnSpLocks/>
            </p:cNvCxnSpPr>
            <p:nvPr/>
          </p:nvCxnSpPr>
          <p:spPr>
            <a:xfrm>
              <a:off x="361950" y="3429000"/>
              <a:ext cx="2091475"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F911496C-B7CD-CEA8-501B-E585B155B8B5}"/>
                </a:ext>
              </a:extLst>
            </p:cNvPr>
            <p:cNvSpPr/>
            <p:nvPr/>
          </p:nvSpPr>
          <p:spPr bwMode="ltGray">
            <a:xfrm rot="10800000">
              <a:off x="1157871" y="3436164"/>
              <a:ext cx="499632" cy="173140"/>
            </a:xfrm>
            <a:prstGeom prst="triangl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7" name="TextBox 6">
            <a:extLst>
              <a:ext uri="{FF2B5EF4-FFF2-40B4-BE49-F238E27FC236}">
                <a16:creationId xmlns:a16="http://schemas.microsoft.com/office/drawing/2014/main" id="{9179FC4A-9AB3-4DAF-D8AD-4C20AF9F8E8B}"/>
              </a:ext>
            </a:extLst>
          </p:cNvPr>
          <p:cNvSpPr txBox="1"/>
          <p:nvPr/>
        </p:nvSpPr>
        <p:spPr>
          <a:xfrm>
            <a:off x="6020270" y="1708148"/>
            <a:ext cx="2683661" cy="1477328"/>
          </a:xfrm>
          <a:prstGeom prst="rect">
            <a:avLst/>
          </a:prstGeom>
          <a:noFill/>
        </p:spPr>
        <p:txBody>
          <a:bodyPr wrap="square" lIns="0" tIns="0" rIns="0" bIns="0" rtlCol="0">
            <a:spAutoFit/>
          </a:bodyPr>
          <a:lstStyle/>
          <a:p>
            <a:r>
              <a:rPr lang="en-US" sz="1600" b="1"/>
              <a:t>Branding</a:t>
            </a:r>
          </a:p>
          <a:p>
            <a:r>
              <a:rPr lang="en-US" sz="1600"/>
              <a:t>Threading the needle with marketing and merchandising that appeal to a wide range of shopper body types will continue to be critical.</a:t>
            </a:r>
          </a:p>
        </p:txBody>
      </p:sp>
      <p:sp>
        <p:nvSpPr>
          <p:cNvPr id="27" name="Footer Placeholder 3">
            <a:extLst>
              <a:ext uri="{FF2B5EF4-FFF2-40B4-BE49-F238E27FC236}">
                <a16:creationId xmlns:a16="http://schemas.microsoft.com/office/drawing/2014/main" id="{D950D801-9B86-696D-3857-A2F6AA9857B8}"/>
              </a:ext>
            </a:extLst>
          </p:cNvPr>
          <p:cNvSpPr>
            <a:spLocks noGrp="1"/>
          </p:cNvSpPr>
          <p:nvPr>
            <p:ph type="ftr" sz="quarter" idx="11"/>
          </p:nvPr>
        </p:nvSpPr>
        <p:spPr>
          <a:xfrm>
            <a:off x="3272400" y="6390000"/>
            <a:ext cx="7495200" cy="198000"/>
          </a:xfrm>
        </p:spPr>
        <p:txBody>
          <a:bodyPr/>
          <a:lstStyle/>
          <a:p>
            <a:r>
              <a:rPr lang="en-GB"/>
              <a:t>Source: Kantar</a:t>
            </a:r>
          </a:p>
        </p:txBody>
      </p:sp>
      <p:sp>
        <p:nvSpPr>
          <p:cNvPr id="5" name="Slide Number Placeholder 4">
            <a:extLst>
              <a:ext uri="{FF2B5EF4-FFF2-40B4-BE49-F238E27FC236}">
                <a16:creationId xmlns:a16="http://schemas.microsoft.com/office/drawing/2014/main" id="{454F2073-EB5F-49B7-AABA-3DC4546306BB}"/>
              </a:ext>
            </a:extLst>
          </p:cNvPr>
          <p:cNvSpPr>
            <a:spLocks noGrp="1"/>
          </p:cNvSpPr>
          <p:nvPr>
            <p:ph type="sldNum" sz="quarter" idx="10"/>
          </p:nvPr>
        </p:nvSpPr>
        <p:spPr/>
        <p:txBody>
          <a:bodyPr/>
          <a:lstStyle/>
          <a:p>
            <a:fld id="{4034BEE3-566C-4068-A777-C3A4762E861B}" type="slidenum">
              <a:rPr lang="en-GB" smtClean="0"/>
              <a:pPr/>
              <a:t>24</a:t>
            </a:fld>
            <a:endParaRPr lang="en-GB"/>
          </a:p>
        </p:txBody>
      </p:sp>
    </p:spTree>
    <p:extLst>
      <p:ext uri="{BB962C8B-B14F-4D97-AF65-F5344CB8AC3E}">
        <p14:creationId xmlns:p14="http://schemas.microsoft.com/office/powerpoint/2010/main" val="3031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ltGray">
          <a:xfrm>
            <a:off x="0" y="0"/>
            <a:ext cx="12192000" cy="6858000"/>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a:latin typeface="Arial" panose="020B0604020202020204" pitchFamily="34" charset="0"/>
              <a:cs typeface="Arial" panose="020B0604020202020204" pitchFamily="34" charset="0"/>
            </a:endParaRPr>
          </a:p>
        </p:txBody>
      </p:sp>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a:solidFill>
                  <a:schemeClr val="bg1"/>
                </a:solidFill>
                <a:latin typeface="+mj-lt"/>
                <a:cs typeface="Verdana" pitchFamily="34" charset="0"/>
              </a:rPr>
              <a:t>Kantar</a:t>
            </a:r>
            <a:r>
              <a:rPr lang="en-US" sz="1000" b="0">
                <a:solidFill>
                  <a:schemeClr val="bg1"/>
                </a:solidFill>
                <a:latin typeface="+mj-lt"/>
                <a:cs typeface="Verdana" pitchFamily="34" charset="0"/>
              </a:rPr>
              <a:t> | 111 Huntington Ave., 20th Floor, Boston, MA 02199</a:t>
            </a:r>
            <a:r>
              <a:rPr lang="en-US" sz="1000">
                <a:solidFill>
                  <a:schemeClr val="bg1"/>
                </a:solidFill>
                <a:latin typeface="+mj-lt"/>
                <a:cs typeface="Verdana" pitchFamily="34" charset="0"/>
              </a:rPr>
              <a:t> </a:t>
            </a:r>
            <a:r>
              <a:rPr lang="en-US" sz="1000" b="0">
                <a:solidFill>
                  <a:schemeClr val="bg1"/>
                </a:solidFill>
                <a:latin typeface="+mj-lt"/>
                <a:cs typeface="Verdana" pitchFamily="34" charset="0"/>
              </a:rPr>
              <a:t>| www.kantar.com</a:t>
            </a:r>
            <a:endParaRPr lang="en-US" sz="1100" b="0">
              <a:solidFill>
                <a:schemeClr val="bg1"/>
              </a:solidFill>
              <a:latin typeface="+mj-lt"/>
              <a:cs typeface="Verdana" pitchFamily="34" charset="0"/>
            </a:endParaRPr>
          </a:p>
        </p:txBody>
      </p:sp>
      <p:sp>
        <p:nvSpPr>
          <p:cNvPr id="13" name="TextBox 12"/>
          <p:cNvSpPr txBox="1"/>
          <p:nvPr>
            <p:custDataLst>
              <p:tags r:id="rId2"/>
            </p:custDataLst>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a:solidFill>
                  <a:schemeClr val="bg1"/>
                </a:solidFill>
              </a:rPr>
              <a:t>Kate McGee</a:t>
            </a:r>
          </a:p>
          <a:p>
            <a:pPr>
              <a:spcBef>
                <a:spcPts val="300"/>
              </a:spcBef>
            </a:pPr>
            <a:r>
              <a:rPr lang="en-GB" sz="1200">
                <a:solidFill>
                  <a:schemeClr val="accent4">
                    <a:lumMod val="50000"/>
                  </a:schemeClr>
                </a:solidFill>
                <a:hlinkClick r:id="rId7"/>
              </a:rPr>
              <a:t>kate.mcgee@kantar.com</a:t>
            </a:r>
            <a:endParaRPr lang="en-GB" sz="1200">
              <a:solidFill>
                <a:schemeClr val="accent4">
                  <a:lumMod val="50000"/>
                </a:schemeClr>
              </a:solidFill>
            </a:endParaRPr>
          </a:p>
          <a:p>
            <a:pPr>
              <a:spcBef>
                <a:spcPts val="300"/>
              </a:spcBef>
            </a:pPr>
            <a:endParaRPr lang="en-GB" sz="1200">
              <a:solidFill>
                <a:schemeClr val="bg1"/>
              </a:solidFill>
            </a:endParaRPr>
          </a:p>
        </p:txBody>
      </p:sp>
      <p:pic>
        <p:nvPicPr>
          <p:cNvPr id="17" name="Graphic 16">
            <a:extLst>
              <a:ext uri="{FF2B5EF4-FFF2-40B4-BE49-F238E27FC236}">
                <a16:creationId xmlns:a16="http://schemas.microsoft.com/office/drawing/2014/main" id="{F2F8B0A3-D848-4562-BF47-FDFE79373D84}"/>
              </a:ext>
            </a:extLst>
          </p:cNvPr>
          <p:cNvPicPr>
            <a:picLocks noChangeAspect="1"/>
          </p:cNvPicPr>
          <p:nvPr>
            <p:custDataLst>
              <p:tags r:id="rId3"/>
            </p:custDataLst>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2956" y="6411706"/>
            <a:ext cx="948353" cy="179418"/>
          </a:xfrm>
          <a:prstGeom prst="rect">
            <a:avLst/>
          </a:prstGeom>
        </p:spPr>
      </p:pic>
      <p:cxnSp>
        <p:nvCxnSpPr>
          <p:cNvPr id="19" name="Straight Connector 18">
            <a:extLst>
              <a:ext uri="{FF2B5EF4-FFF2-40B4-BE49-F238E27FC236}">
                <a16:creationId xmlns:a16="http://schemas.microsoft.com/office/drawing/2014/main" id="{F0D25293-9E3C-461C-82A0-DB5BBCCD931A}"/>
              </a:ext>
            </a:extLst>
          </p:cNvPr>
          <p:cNvCxnSpPr>
            <a:cxnSpLocks/>
          </p:cNvCxnSpPr>
          <p:nvPr>
            <p:custDataLst>
              <p:tags r:id="rId4"/>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CFD348D-F2C2-6287-D0D2-7431CF5158C1}"/>
              </a:ext>
            </a:extLst>
          </p:cNvPr>
          <p:cNvSpPr>
            <a:spLocks noGrp="1"/>
          </p:cNvSpPr>
          <p:nvPr>
            <p:ph type="sldNum" sz="quarter" idx="10"/>
          </p:nvPr>
        </p:nvSpPr>
        <p:spPr/>
        <p:txBody>
          <a:bodyPr/>
          <a:lstStyle/>
          <a:p>
            <a:fld id="{4034BEE3-566C-4068-A777-C3A4762E861B}" type="slidenum">
              <a:rPr lang="en-GB" smtClean="0"/>
              <a:pPr/>
              <a:t>25</a:t>
            </a:fld>
            <a:endParaRPr lang="en-GB"/>
          </a:p>
        </p:txBody>
      </p:sp>
    </p:spTree>
    <p:extLst>
      <p:ext uri="{BB962C8B-B14F-4D97-AF65-F5344CB8AC3E}">
        <p14:creationId xmlns:p14="http://schemas.microsoft.com/office/powerpoint/2010/main" val="295422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DA04DF-B276-A55D-36F5-3191F16AC8F5}"/>
              </a:ext>
            </a:extLst>
          </p:cNvPr>
          <p:cNvSpPr>
            <a:spLocks noGrp="1"/>
          </p:cNvSpPr>
          <p:nvPr>
            <p:ph type="sldNum" sz="quarter" idx="10"/>
          </p:nvPr>
        </p:nvSpPr>
        <p:spPr/>
        <p:txBody>
          <a:bodyPr/>
          <a:lstStyle/>
          <a:p>
            <a:fld id="{4034BEE3-566C-4068-A777-C3A4762E861B}" type="slidenum">
              <a:rPr lang="en-GB" smtClean="0"/>
              <a:pPr/>
              <a:t>26</a:t>
            </a:fld>
            <a:endParaRPr lang="en-GB"/>
          </a:p>
        </p:txBody>
      </p:sp>
    </p:spTree>
    <p:extLst>
      <p:ext uri="{BB962C8B-B14F-4D97-AF65-F5344CB8AC3E}">
        <p14:creationId xmlns:p14="http://schemas.microsoft.com/office/powerpoint/2010/main" val="22257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5DF6-8464-4C03-4544-C02C6AC7D589}"/>
              </a:ext>
            </a:extLst>
          </p:cNvPr>
          <p:cNvSpPr>
            <a:spLocks noGrp="1"/>
          </p:cNvSpPr>
          <p:nvPr>
            <p:ph type="title"/>
          </p:nvPr>
        </p:nvSpPr>
        <p:spPr>
          <a:xfrm>
            <a:off x="357130" y="429568"/>
            <a:ext cx="5099638" cy="403200"/>
          </a:xfrm>
        </p:spPr>
        <p:txBody>
          <a:bodyPr/>
          <a:lstStyle/>
          <a:p>
            <a:r>
              <a:rPr lang="en-US"/>
              <a:t>… and a dramatic drop in those claiming to diet for weight-loss purposes</a:t>
            </a:r>
          </a:p>
        </p:txBody>
      </p:sp>
      <p:pic>
        <p:nvPicPr>
          <p:cNvPr id="6" name="Picture 5">
            <a:extLst>
              <a:ext uri="{FF2B5EF4-FFF2-40B4-BE49-F238E27FC236}">
                <a16:creationId xmlns:a16="http://schemas.microsoft.com/office/drawing/2014/main" id="{15E31B35-2C32-6EFC-7C5A-F7B8165364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2474" y="6383760"/>
            <a:ext cx="2271016" cy="211430"/>
          </a:xfrm>
          <a:prstGeom prst="rect">
            <a:avLst/>
          </a:prstGeom>
        </p:spPr>
      </p:pic>
      <p:sp>
        <p:nvSpPr>
          <p:cNvPr id="7" name="TextBox 6">
            <a:extLst>
              <a:ext uri="{FF2B5EF4-FFF2-40B4-BE49-F238E27FC236}">
                <a16:creationId xmlns:a16="http://schemas.microsoft.com/office/drawing/2014/main" id="{73C3EBED-265F-0C02-F3E7-98C232DEA73E}"/>
              </a:ext>
            </a:extLst>
          </p:cNvPr>
          <p:cNvSpPr txBox="1"/>
          <p:nvPr/>
        </p:nvSpPr>
        <p:spPr>
          <a:xfrm>
            <a:off x="359999" y="1712383"/>
            <a:ext cx="4918141" cy="461665"/>
          </a:xfrm>
          <a:prstGeom prst="rect">
            <a:avLst/>
          </a:prstGeom>
          <a:noFill/>
        </p:spPr>
        <p:txBody>
          <a:bodyPr wrap="none" lIns="0" tIns="0" rIns="0" bIns="0" rtlCol="0">
            <a:spAutoFit/>
          </a:bodyPr>
          <a:lstStyle/>
          <a:p>
            <a:r>
              <a:rPr lang="en-US" sz="1600" b="1"/>
              <a:t>Types of Life Changes in January and Rest of Year</a:t>
            </a:r>
          </a:p>
          <a:p>
            <a:r>
              <a:rPr lang="en-US" sz="1400"/>
              <a:t>(among all shoppers)</a:t>
            </a:r>
          </a:p>
        </p:txBody>
      </p:sp>
      <p:graphicFrame>
        <p:nvGraphicFramePr>
          <p:cNvPr id="9" name="Chart 8">
            <a:extLst>
              <a:ext uri="{FF2B5EF4-FFF2-40B4-BE49-F238E27FC236}">
                <a16:creationId xmlns:a16="http://schemas.microsoft.com/office/drawing/2014/main" id="{B7266297-5DE8-29F8-14B0-4BDDC07845C9}"/>
              </a:ext>
            </a:extLst>
          </p:cNvPr>
          <p:cNvGraphicFramePr/>
          <p:nvPr>
            <p:extLst>
              <p:ext uri="{D42A27DB-BD31-4B8C-83A1-F6EECF244321}">
                <p14:modId xmlns:p14="http://schemas.microsoft.com/office/powerpoint/2010/main" val="3588821623"/>
              </p:ext>
            </p:extLst>
          </p:nvPr>
        </p:nvGraphicFramePr>
        <p:xfrm>
          <a:off x="360000" y="2692400"/>
          <a:ext cx="5643925" cy="30226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erson writing on a notepad&#10;&#10;Description automatically generated">
            <a:extLst>
              <a:ext uri="{FF2B5EF4-FFF2-40B4-BE49-F238E27FC236}">
                <a16:creationId xmlns:a16="http://schemas.microsoft.com/office/drawing/2014/main" id="{846B1E8F-0370-6C60-A055-A76E031F43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88077" y="430718"/>
            <a:ext cx="5646794" cy="5284282"/>
          </a:xfrm>
          <a:prstGeom prst="rect">
            <a:avLst/>
          </a:prstGeom>
        </p:spPr>
      </p:pic>
      <p:sp>
        <p:nvSpPr>
          <p:cNvPr id="11" name="Footer Placeholder 3">
            <a:extLst>
              <a:ext uri="{FF2B5EF4-FFF2-40B4-BE49-F238E27FC236}">
                <a16:creationId xmlns:a16="http://schemas.microsoft.com/office/drawing/2014/main" id="{04039F2A-A611-56B6-0861-3A3FE08E880D}"/>
              </a:ext>
            </a:extLst>
          </p:cNvPr>
          <p:cNvSpPr>
            <a:spLocks noGrp="1"/>
          </p:cNvSpPr>
          <p:nvPr>
            <p:ph type="ftr" sz="quarter" idx="11"/>
          </p:nvPr>
        </p:nvSpPr>
        <p:spPr>
          <a:xfrm>
            <a:off x="4233672" y="6390000"/>
            <a:ext cx="7495200" cy="198000"/>
          </a:xfrm>
        </p:spPr>
        <p:txBody>
          <a:bodyPr/>
          <a:lstStyle/>
          <a:p>
            <a:r>
              <a:rPr kumimoji="0" lang="en-US" sz="800" b="0" i="0" u="none" strike="noStrike" kern="1200" cap="none" spc="0" normalizeH="0" baseline="0" noProof="0">
                <a:ln>
                  <a:noFill/>
                </a:ln>
                <a:effectLst/>
                <a:uLnTx/>
                <a:uFillTx/>
                <a:latin typeface="Arial"/>
                <a:ea typeface="+mn-ea"/>
                <a:cs typeface="+mn-cs"/>
              </a:rPr>
              <a:t>Source: ShopperScape, 2019-22</a:t>
            </a:r>
            <a:endParaRPr lang="en-GB"/>
          </a:p>
        </p:txBody>
      </p:sp>
      <p:sp>
        <p:nvSpPr>
          <p:cNvPr id="8" name="Slide Number Placeholder 7">
            <a:extLst>
              <a:ext uri="{FF2B5EF4-FFF2-40B4-BE49-F238E27FC236}">
                <a16:creationId xmlns:a16="http://schemas.microsoft.com/office/drawing/2014/main" id="{29B1DF21-118E-7096-1964-BD37A279E506}"/>
              </a:ext>
            </a:extLst>
          </p:cNvPr>
          <p:cNvSpPr>
            <a:spLocks noGrp="1"/>
          </p:cNvSpPr>
          <p:nvPr>
            <p:ph type="sldNum" sz="quarter" idx="10"/>
          </p:nvPr>
        </p:nvSpPr>
        <p:spPr/>
        <p:txBody>
          <a:bodyPr/>
          <a:lstStyle/>
          <a:p>
            <a:fld id="{4034BEE3-566C-4068-A777-C3A4762E861B}" type="slidenum">
              <a:rPr lang="en-GB" smtClean="0"/>
              <a:pPr/>
              <a:t>3</a:t>
            </a:fld>
            <a:endParaRPr lang="en-GB"/>
          </a:p>
        </p:txBody>
      </p:sp>
    </p:spTree>
    <p:extLst>
      <p:ext uri="{BB962C8B-B14F-4D97-AF65-F5344CB8AC3E}">
        <p14:creationId xmlns:p14="http://schemas.microsoft.com/office/powerpoint/2010/main" val="208164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white coat in front of shelves of medicine&#10;&#10;Description automatically generated">
            <a:extLst>
              <a:ext uri="{FF2B5EF4-FFF2-40B4-BE49-F238E27FC236}">
                <a16:creationId xmlns:a16="http://schemas.microsoft.com/office/drawing/2014/main" id="{5F7FCF8C-097F-B84A-32FE-5B088BA239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1" y="0"/>
            <a:ext cx="5009928" cy="6858000"/>
          </a:xfrm>
          <a:prstGeom prst="rect">
            <a:avLst/>
          </a:prstGeom>
        </p:spPr>
      </p:pic>
      <p:sp>
        <p:nvSpPr>
          <p:cNvPr id="2" name="Title 1">
            <a:extLst>
              <a:ext uri="{FF2B5EF4-FFF2-40B4-BE49-F238E27FC236}">
                <a16:creationId xmlns:a16="http://schemas.microsoft.com/office/drawing/2014/main" id="{E1E0CA34-00C8-380B-7DF5-FB752FE5857F}"/>
              </a:ext>
            </a:extLst>
          </p:cNvPr>
          <p:cNvSpPr>
            <a:spLocks noGrp="1"/>
          </p:cNvSpPr>
          <p:nvPr>
            <p:ph type="title"/>
          </p:nvPr>
        </p:nvSpPr>
        <p:spPr>
          <a:xfrm>
            <a:off x="5285899" y="430213"/>
            <a:ext cx="6540975" cy="403225"/>
          </a:xfrm>
        </p:spPr>
        <p:txBody>
          <a:bodyPr/>
          <a:lstStyle/>
          <a:p>
            <a:r>
              <a:rPr lang="en-US"/>
              <a:t>At the same time, prescription weight-loss/</a:t>
            </a:r>
            <a:br>
              <a:rPr lang="en-US"/>
            </a:br>
            <a:r>
              <a:rPr lang="en-US"/>
              <a:t>anti-obesity medication (AOMs) use has become prolific</a:t>
            </a:r>
          </a:p>
        </p:txBody>
      </p:sp>
      <p:sp>
        <p:nvSpPr>
          <p:cNvPr id="4" name="Footer Placeholder 3">
            <a:extLst>
              <a:ext uri="{FF2B5EF4-FFF2-40B4-BE49-F238E27FC236}">
                <a16:creationId xmlns:a16="http://schemas.microsoft.com/office/drawing/2014/main" id="{D9265FE3-D32B-FD05-28C7-F42B763B1499}"/>
              </a:ext>
            </a:extLst>
          </p:cNvPr>
          <p:cNvSpPr>
            <a:spLocks noGrp="1"/>
          </p:cNvSpPr>
          <p:nvPr>
            <p:ph type="ftr" sz="quarter" idx="11"/>
          </p:nvPr>
        </p:nvSpPr>
        <p:spPr>
          <a:xfrm>
            <a:off x="3271839" y="6389688"/>
            <a:ext cx="1612828" cy="203662"/>
          </a:xfrm>
        </p:spPr>
        <p:txBody>
          <a:bodyPr/>
          <a:lstStyle/>
          <a:p>
            <a:r>
              <a:rPr lang="en-GB"/>
              <a:t>Source: CNBC, Trilliant, Goldman Sachs, Yahoo Finance</a:t>
            </a:r>
          </a:p>
        </p:txBody>
      </p:sp>
      <p:sp>
        <p:nvSpPr>
          <p:cNvPr id="7" name="TextBox 6">
            <a:extLst>
              <a:ext uri="{FF2B5EF4-FFF2-40B4-BE49-F238E27FC236}">
                <a16:creationId xmlns:a16="http://schemas.microsoft.com/office/drawing/2014/main" id="{96EE06E6-47A8-716E-23B9-F0550EA9B8B2}"/>
              </a:ext>
            </a:extLst>
          </p:cNvPr>
          <p:cNvSpPr txBox="1"/>
          <p:nvPr/>
        </p:nvSpPr>
        <p:spPr>
          <a:xfrm>
            <a:off x="8341846" y="2876948"/>
            <a:ext cx="3232532" cy="2323713"/>
          </a:xfrm>
          <a:prstGeom prst="rect">
            <a:avLst/>
          </a:prstGeom>
          <a:noFill/>
        </p:spPr>
        <p:txBody>
          <a:bodyPr wrap="square" lIns="0" tIns="0" rIns="0" bIns="0" rtlCol="0">
            <a:spAutoFit/>
          </a:bodyPr>
          <a:lstStyle/>
          <a:p>
            <a:pPr>
              <a:spcAft>
                <a:spcPts val="600"/>
              </a:spcAft>
            </a:pPr>
            <a:r>
              <a:rPr lang="en-US"/>
              <a:t>Analysts expect the AOM market to reach</a:t>
            </a:r>
            <a:endParaRPr lang="en-US" b="1">
              <a:solidFill>
                <a:srgbClr val="7030A0"/>
              </a:solidFill>
            </a:endParaRPr>
          </a:p>
          <a:p>
            <a:pPr>
              <a:spcAft>
                <a:spcPts val="600"/>
              </a:spcAft>
            </a:pPr>
            <a:r>
              <a:rPr lang="en-US" sz="3600" b="1">
                <a:solidFill>
                  <a:srgbClr val="7030A0"/>
                </a:solidFill>
              </a:rPr>
              <a:t>$100 billion</a:t>
            </a:r>
            <a:endParaRPr lang="en-US" sz="3600"/>
          </a:p>
          <a:p>
            <a:pPr>
              <a:spcAft>
                <a:spcPts val="600"/>
              </a:spcAft>
            </a:pPr>
            <a:r>
              <a:rPr lang="en-US"/>
              <a:t>by 2030, an increase from today of</a:t>
            </a:r>
          </a:p>
          <a:p>
            <a:pPr>
              <a:spcAft>
                <a:spcPts val="600"/>
              </a:spcAft>
            </a:pPr>
            <a:r>
              <a:rPr lang="en-US" sz="2800" b="1">
                <a:solidFill>
                  <a:srgbClr val="7030A0"/>
                </a:solidFill>
              </a:rPr>
              <a:t>~16X</a:t>
            </a:r>
          </a:p>
        </p:txBody>
      </p:sp>
      <p:sp>
        <p:nvSpPr>
          <p:cNvPr id="9" name="TextBox 8">
            <a:extLst>
              <a:ext uri="{FF2B5EF4-FFF2-40B4-BE49-F238E27FC236}">
                <a16:creationId xmlns:a16="http://schemas.microsoft.com/office/drawing/2014/main" id="{08CE7313-8F5B-6AB3-964F-63DC4D6CE5A2}"/>
              </a:ext>
            </a:extLst>
          </p:cNvPr>
          <p:cNvSpPr txBox="1"/>
          <p:nvPr/>
        </p:nvSpPr>
        <p:spPr>
          <a:xfrm>
            <a:off x="5427485" y="2874942"/>
            <a:ext cx="2455205" cy="2139047"/>
          </a:xfrm>
          <a:prstGeom prst="rect">
            <a:avLst/>
          </a:prstGeom>
          <a:noFill/>
        </p:spPr>
        <p:txBody>
          <a:bodyPr wrap="square" lIns="0" rIns="0">
            <a:spAutoFit/>
          </a:bodyPr>
          <a:lstStyle/>
          <a:p>
            <a:pPr>
              <a:spcAft>
                <a:spcPts val="600"/>
              </a:spcAft>
            </a:pPr>
            <a:r>
              <a:rPr lang="en-US" sz="3600" b="1">
                <a:solidFill>
                  <a:srgbClr val="7030A0"/>
                </a:solidFill>
              </a:rPr>
              <a:t>9 million</a:t>
            </a:r>
            <a:endParaRPr lang="en-US" sz="2800"/>
          </a:p>
          <a:p>
            <a:pPr>
              <a:spcAft>
                <a:spcPts val="600"/>
              </a:spcAft>
            </a:pPr>
            <a:r>
              <a:rPr lang="en-US" sz="1800"/>
              <a:t>AOMs were prescribed in Q4 2022</a:t>
            </a:r>
          </a:p>
          <a:p>
            <a:pPr>
              <a:spcAft>
                <a:spcPts val="600"/>
              </a:spcAft>
            </a:pPr>
            <a:r>
              <a:rPr lang="en-US" sz="2800" b="1">
                <a:solidFill>
                  <a:srgbClr val="7030A0"/>
                </a:solidFill>
              </a:rPr>
              <a:t>+300%</a:t>
            </a:r>
            <a:endParaRPr lang="en-US" sz="1600"/>
          </a:p>
          <a:p>
            <a:pPr>
              <a:spcAft>
                <a:spcPts val="600"/>
              </a:spcAft>
            </a:pPr>
            <a:r>
              <a:rPr lang="en-US"/>
              <a:t>from early 2020</a:t>
            </a:r>
          </a:p>
        </p:txBody>
      </p:sp>
      <p:cxnSp>
        <p:nvCxnSpPr>
          <p:cNvPr id="15" name="Straight Connector 14">
            <a:extLst>
              <a:ext uri="{FF2B5EF4-FFF2-40B4-BE49-F238E27FC236}">
                <a16:creationId xmlns:a16="http://schemas.microsoft.com/office/drawing/2014/main" id="{1C54CC53-4137-5287-F7A1-61854E85FC71}"/>
              </a:ext>
            </a:extLst>
          </p:cNvPr>
          <p:cNvCxnSpPr>
            <a:cxnSpLocks/>
          </p:cNvCxnSpPr>
          <p:nvPr>
            <p:custDataLst>
              <p:tags r:id="rId1"/>
            </p:custDataLst>
          </p:nvPr>
        </p:nvCxnSpPr>
        <p:spPr>
          <a:xfrm>
            <a:off x="360000" y="6120000"/>
            <a:ext cx="4649927"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0E9D92D1-881B-7469-94C6-B3754ACCED3C}"/>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59999" y="6390412"/>
            <a:ext cx="1080272" cy="204376"/>
          </a:xfrm>
          <a:prstGeom prst="rect">
            <a:avLst/>
          </a:prstGeom>
        </p:spPr>
      </p:pic>
      <p:grpSp>
        <p:nvGrpSpPr>
          <p:cNvPr id="20" name="Graphic 18">
            <a:extLst>
              <a:ext uri="{FF2B5EF4-FFF2-40B4-BE49-F238E27FC236}">
                <a16:creationId xmlns:a16="http://schemas.microsoft.com/office/drawing/2014/main" id="{53E72B11-5621-CC13-9F43-6C1BD6B2B985}"/>
              </a:ext>
            </a:extLst>
          </p:cNvPr>
          <p:cNvGrpSpPr/>
          <p:nvPr/>
        </p:nvGrpSpPr>
        <p:grpSpPr>
          <a:xfrm>
            <a:off x="8341846" y="2086070"/>
            <a:ext cx="429788" cy="634907"/>
            <a:chOff x="5810249" y="3005085"/>
            <a:chExt cx="571500" cy="844252"/>
          </a:xfrm>
          <a:noFill/>
        </p:grpSpPr>
        <p:sp>
          <p:nvSpPr>
            <p:cNvPr id="21" name="Freeform: Shape 20">
              <a:extLst>
                <a:ext uri="{FF2B5EF4-FFF2-40B4-BE49-F238E27FC236}">
                  <a16:creationId xmlns:a16="http://schemas.microsoft.com/office/drawing/2014/main" id="{58F12443-1C49-AA50-406F-32ABB0E5C598}"/>
                </a:ext>
              </a:extLst>
            </p:cNvPr>
            <p:cNvSpPr/>
            <p:nvPr/>
          </p:nvSpPr>
          <p:spPr>
            <a:xfrm>
              <a:off x="5810249" y="3354133"/>
              <a:ext cx="571500" cy="495204"/>
            </a:xfrm>
            <a:custGeom>
              <a:avLst/>
              <a:gdLst>
                <a:gd name="connsiteX0" fmla="*/ 397002 w 571500"/>
                <a:gd name="connsiteY0" fmla="*/ 3810 h 495204"/>
                <a:gd name="connsiteX1" fmla="*/ 385572 w 571500"/>
                <a:gd name="connsiteY1" fmla="*/ 0 h 495204"/>
                <a:gd name="connsiteX2" fmla="*/ 186309 w 571500"/>
                <a:gd name="connsiteY2" fmla="*/ 0 h 495204"/>
                <a:gd name="connsiteX3" fmla="*/ 174879 w 571500"/>
                <a:gd name="connsiteY3" fmla="*/ 3810 h 495204"/>
                <a:gd name="connsiteX4" fmla="*/ 0 w 571500"/>
                <a:gd name="connsiteY4" fmla="*/ 285655 h 495204"/>
                <a:gd name="connsiteX5" fmla="*/ 285750 w 571500"/>
                <a:gd name="connsiteY5" fmla="*/ 495205 h 495204"/>
                <a:gd name="connsiteX6" fmla="*/ 571500 w 571500"/>
                <a:gd name="connsiteY6" fmla="*/ 285655 h 495204"/>
                <a:gd name="connsiteX7" fmla="*/ 397002 w 571500"/>
                <a:gd name="connsiteY7" fmla="*/ 3810 h 49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495204">
                  <a:moveTo>
                    <a:pt x="397002" y="3810"/>
                  </a:moveTo>
                  <a:cubicBezTo>
                    <a:pt x="393704" y="1337"/>
                    <a:pt x="389693" y="0"/>
                    <a:pt x="385572" y="0"/>
                  </a:cubicBezTo>
                  <a:lnTo>
                    <a:pt x="186309" y="0"/>
                  </a:lnTo>
                  <a:cubicBezTo>
                    <a:pt x="182188" y="0"/>
                    <a:pt x="178177" y="1337"/>
                    <a:pt x="174879" y="3810"/>
                  </a:cubicBezTo>
                  <a:cubicBezTo>
                    <a:pt x="92297" y="66866"/>
                    <a:pt x="0" y="189167"/>
                    <a:pt x="0" y="285655"/>
                  </a:cubicBezTo>
                  <a:cubicBezTo>
                    <a:pt x="0" y="422529"/>
                    <a:pt x="76200" y="495205"/>
                    <a:pt x="285750" y="495205"/>
                  </a:cubicBezTo>
                  <a:cubicBezTo>
                    <a:pt x="495300" y="495205"/>
                    <a:pt x="571500" y="422529"/>
                    <a:pt x="571500" y="285655"/>
                  </a:cubicBezTo>
                  <a:cubicBezTo>
                    <a:pt x="571500" y="189167"/>
                    <a:pt x="479584" y="66866"/>
                    <a:pt x="397002" y="3810"/>
                  </a:cubicBezTo>
                  <a:close/>
                </a:path>
              </a:pathLst>
            </a:custGeom>
            <a:noFill/>
            <a:ln w="9525"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95E1C6F3-194D-44EE-9412-AC7C99BED70E}"/>
                </a:ext>
              </a:extLst>
            </p:cNvPr>
            <p:cNvSpPr/>
            <p:nvPr/>
          </p:nvSpPr>
          <p:spPr>
            <a:xfrm>
              <a:off x="5962840" y="3277838"/>
              <a:ext cx="266700" cy="9525"/>
            </a:xfrm>
            <a:custGeom>
              <a:avLst/>
              <a:gdLst>
                <a:gd name="connsiteX0" fmla="*/ 0 w 266700"/>
                <a:gd name="connsiteY0" fmla="*/ 0 h 9525"/>
                <a:gd name="connsiteX1" fmla="*/ 266700 w 266700"/>
                <a:gd name="connsiteY1" fmla="*/ 0 h 9525"/>
              </a:gdLst>
              <a:ahLst/>
              <a:cxnLst>
                <a:cxn ang="0">
                  <a:pos x="connsiteX0" y="connsiteY0"/>
                </a:cxn>
                <a:cxn ang="0">
                  <a:pos x="connsiteX1" y="connsiteY1"/>
                </a:cxn>
              </a:cxnLst>
              <a:rect l="l" t="t" r="r" b="b"/>
              <a:pathLst>
                <a:path w="266700" h="9525">
                  <a:moveTo>
                    <a:pt x="0" y="0"/>
                  </a:moveTo>
                  <a:lnTo>
                    <a:pt x="266700" y="0"/>
                  </a:lnTo>
                </a:path>
              </a:pathLst>
            </a:custGeom>
            <a:noFill/>
            <a:ln w="9525" cap="rnd">
              <a:solidFill>
                <a:srgbClr val="00000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595C9880-04A3-0E4B-4B9A-A3BF8970FD6F}"/>
                </a:ext>
              </a:extLst>
            </p:cNvPr>
            <p:cNvSpPr/>
            <p:nvPr/>
          </p:nvSpPr>
          <p:spPr>
            <a:xfrm>
              <a:off x="5951228" y="3005085"/>
              <a:ext cx="289640" cy="196552"/>
            </a:xfrm>
            <a:custGeom>
              <a:avLst/>
              <a:gdLst>
                <a:gd name="connsiteX0" fmla="*/ 287265 w 289640"/>
                <a:gd name="connsiteY0" fmla="*/ 55487 h 196552"/>
                <a:gd name="connsiteX1" fmla="*/ 279794 w 289640"/>
                <a:gd name="connsiteY1" fmla="*/ 29603 h 196552"/>
                <a:gd name="connsiteX2" fmla="*/ 262977 w 289640"/>
                <a:gd name="connsiteY2" fmla="*/ 28817 h 196552"/>
                <a:gd name="connsiteX3" fmla="*/ 182966 w 289640"/>
                <a:gd name="connsiteY3" fmla="*/ 63107 h 196552"/>
                <a:gd name="connsiteX4" fmla="*/ 162583 w 289640"/>
                <a:gd name="connsiteY4" fmla="*/ 12053 h 196552"/>
                <a:gd name="connsiteX5" fmla="*/ 137865 w 289640"/>
                <a:gd name="connsiteY5" fmla="*/ 1339 h 196552"/>
                <a:gd name="connsiteX6" fmla="*/ 127150 w 289640"/>
                <a:gd name="connsiteY6" fmla="*/ 12053 h 196552"/>
                <a:gd name="connsiteX7" fmla="*/ 106671 w 289640"/>
                <a:gd name="connsiteY7" fmla="*/ 63202 h 196552"/>
                <a:gd name="connsiteX8" fmla="*/ 26661 w 289640"/>
                <a:gd name="connsiteY8" fmla="*/ 28912 h 196552"/>
                <a:gd name="connsiteX9" fmla="*/ 1587 w 289640"/>
                <a:gd name="connsiteY9" fmla="*/ 38765 h 196552"/>
                <a:gd name="connsiteX10" fmla="*/ 2373 w 289640"/>
                <a:gd name="connsiteY10" fmla="*/ 55582 h 196552"/>
                <a:gd name="connsiteX11" fmla="*/ 48569 w 289640"/>
                <a:gd name="connsiteY11" fmla="*/ 179884 h 196552"/>
                <a:gd name="connsiteX12" fmla="*/ 67619 w 289640"/>
                <a:gd name="connsiteY12" fmla="*/ 196552 h 196552"/>
                <a:gd name="connsiteX13" fmla="*/ 222495 w 289640"/>
                <a:gd name="connsiteY13" fmla="*/ 196552 h 196552"/>
                <a:gd name="connsiteX14" fmla="*/ 241545 w 289640"/>
                <a:gd name="connsiteY14" fmla="*/ 179884 h 196552"/>
                <a:gd name="connsiteX15" fmla="*/ 287265 w 289640"/>
                <a:gd name="connsiteY15" fmla="*/ 55487 h 19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640" h="196552">
                  <a:moveTo>
                    <a:pt x="287265" y="55487"/>
                  </a:moveTo>
                  <a:cubicBezTo>
                    <a:pt x="292350" y="46276"/>
                    <a:pt x="289005" y="34688"/>
                    <a:pt x="279794" y="29603"/>
                  </a:cubicBezTo>
                  <a:cubicBezTo>
                    <a:pt x="274614" y="26744"/>
                    <a:pt x="268400" y="26453"/>
                    <a:pt x="262977" y="28817"/>
                  </a:cubicBezTo>
                  <a:lnTo>
                    <a:pt x="182966" y="63107"/>
                  </a:lnTo>
                  <a:lnTo>
                    <a:pt x="162583" y="12053"/>
                  </a:lnTo>
                  <a:cubicBezTo>
                    <a:pt x="158716" y="2269"/>
                    <a:pt x="147649" y="-2529"/>
                    <a:pt x="137865" y="1339"/>
                  </a:cubicBezTo>
                  <a:cubicBezTo>
                    <a:pt x="132965" y="3275"/>
                    <a:pt x="129086" y="7154"/>
                    <a:pt x="127150" y="12053"/>
                  </a:cubicBezTo>
                  <a:lnTo>
                    <a:pt x="106671" y="63202"/>
                  </a:lnTo>
                  <a:lnTo>
                    <a:pt x="26661" y="28912"/>
                  </a:lnTo>
                  <a:cubicBezTo>
                    <a:pt x="17016" y="24709"/>
                    <a:pt x="5790" y="29120"/>
                    <a:pt x="1587" y="38765"/>
                  </a:cubicBezTo>
                  <a:cubicBezTo>
                    <a:pt x="-777" y="44188"/>
                    <a:pt x="-487" y="50403"/>
                    <a:pt x="2373" y="55582"/>
                  </a:cubicBezTo>
                  <a:cubicBezTo>
                    <a:pt x="24652" y="94123"/>
                    <a:pt x="40271" y="136147"/>
                    <a:pt x="48569" y="179884"/>
                  </a:cubicBezTo>
                  <a:cubicBezTo>
                    <a:pt x="49776" y="189466"/>
                    <a:pt x="57961" y="196628"/>
                    <a:pt x="67619" y="196552"/>
                  </a:cubicBezTo>
                  <a:lnTo>
                    <a:pt x="222495" y="196552"/>
                  </a:lnTo>
                  <a:cubicBezTo>
                    <a:pt x="232153" y="196628"/>
                    <a:pt x="240338" y="189466"/>
                    <a:pt x="241545" y="179884"/>
                  </a:cubicBezTo>
                  <a:cubicBezTo>
                    <a:pt x="249633" y="136129"/>
                    <a:pt x="265093" y="94065"/>
                    <a:pt x="287265" y="55487"/>
                  </a:cubicBezTo>
                  <a:close/>
                </a:path>
              </a:pathLst>
            </a:custGeom>
            <a:noFill/>
            <a:ln w="9525" cap="rnd">
              <a:solidFill>
                <a:srgbClr val="00000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1FFB2321-B20C-2059-0907-7E45044E98C8}"/>
                </a:ext>
              </a:extLst>
            </p:cNvPr>
            <p:cNvSpPr/>
            <p:nvPr/>
          </p:nvSpPr>
          <p:spPr>
            <a:xfrm>
              <a:off x="6115240" y="3449288"/>
              <a:ext cx="9525" cy="38100"/>
            </a:xfrm>
            <a:custGeom>
              <a:avLst/>
              <a:gdLst>
                <a:gd name="connsiteX0" fmla="*/ 0 w 9525"/>
                <a:gd name="connsiteY0" fmla="*/ 38100 h 38100"/>
                <a:gd name="connsiteX1" fmla="*/ 0 w 9525"/>
                <a:gd name="connsiteY1" fmla="*/ 0 h 38100"/>
              </a:gdLst>
              <a:ahLst/>
              <a:cxnLst>
                <a:cxn ang="0">
                  <a:pos x="connsiteX0" y="connsiteY0"/>
                </a:cxn>
                <a:cxn ang="0">
                  <a:pos x="connsiteX1" y="connsiteY1"/>
                </a:cxn>
              </a:cxnLst>
              <a:rect l="l" t="t" r="r" b="b"/>
              <a:pathLst>
                <a:path w="9525" h="38100">
                  <a:moveTo>
                    <a:pt x="0" y="38100"/>
                  </a:moveTo>
                  <a:lnTo>
                    <a:pt x="0" y="0"/>
                  </a:lnTo>
                </a:path>
              </a:pathLst>
            </a:custGeom>
            <a:noFill/>
            <a:ln w="9525"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638988A6-1324-9BC2-2843-B2D44C4B69CE}"/>
                </a:ext>
              </a:extLst>
            </p:cNvPr>
            <p:cNvSpPr/>
            <p:nvPr/>
          </p:nvSpPr>
          <p:spPr>
            <a:xfrm>
              <a:off x="6043482" y="3487386"/>
              <a:ext cx="143026" cy="228601"/>
            </a:xfrm>
            <a:custGeom>
              <a:avLst/>
              <a:gdLst>
                <a:gd name="connsiteX0" fmla="*/ 128717 w 143026"/>
                <a:gd name="connsiteY0" fmla="*/ 2 h 228601"/>
                <a:gd name="connsiteX1" fmla="*/ 51469 w 143026"/>
                <a:gd name="connsiteY1" fmla="*/ 2 h 228601"/>
                <a:gd name="connsiteX2" fmla="*/ 2 w 143026"/>
                <a:gd name="connsiteY2" fmla="*/ 50639 h 228601"/>
                <a:gd name="connsiteX3" fmla="*/ 32419 w 143026"/>
                <a:gd name="connsiteY3" fmla="*/ 98585 h 228601"/>
                <a:gd name="connsiteX4" fmla="*/ 111000 w 143026"/>
                <a:gd name="connsiteY4" fmla="*/ 130018 h 228601"/>
                <a:gd name="connsiteX5" fmla="*/ 139298 w 143026"/>
                <a:gd name="connsiteY5" fmla="*/ 196589 h 228601"/>
                <a:gd name="connsiteX6" fmla="*/ 91950 w 143026"/>
                <a:gd name="connsiteY6" fmla="*/ 228602 h 228601"/>
                <a:gd name="connsiteX7" fmla="*/ 14417 w 143026"/>
                <a:gd name="connsiteY7" fmla="*/ 228602 h 2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26" h="228601">
                  <a:moveTo>
                    <a:pt x="128717" y="2"/>
                  </a:moveTo>
                  <a:lnTo>
                    <a:pt x="51469" y="2"/>
                  </a:lnTo>
                  <a:cubicBezTo>
                    <a:pt x="23274" y="-227"/>
                    <a:pt x="231" y="22444"/>
                    <a:pt x="2" y="50639"/>
                  </a:cubicBezTo>
                  <a:cubicBezTo>
                    <a:pt x="-170" y="71795"/>
                    <a:pt x="12723" y="90864"/>
                    <a:pt x="32419" y="98585"/>
                  </a:cubicBezTo>
                  <a:lnTo>
                    <a:pt x="111000" y="130018"/>
                  </a:lnTo>
                  <a:cubicBezTo>
                    <a:pt x="137198" y="140587"/>
                    <a:pt x="149867" y="170392"/>
                    <a:pt x="139298" y="196589"/>
                  </a:cubicBezTo>
                  <a:cubicBezTo>
                    <a:pt x="131506" y="215905"/>
                    <a:pt x="112779" y="228566"/>
                    <a:pt x="91950" y="228602"/>
                  </a:cubicBezTo>
                  <a:lnTo>
                    <a:pt x="14417" y="228602"/>
                  </a:lnTo>
                </a:path>
              </a:pathLst>
            </a:custGeom>
            <a:noFill/>
            <a:ln w="9525" cap="rnd">
              <a:solidFill>
                <a:srgbClr val="00000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5DFD2752-D1AF-534D-0D01-B96FE1E13A4E}"/>
                </a:ext>
              </a:extLst>
            </p:cNvPr>
            <p:cNvSpPr/>
            <p:nvPr/>
          </p:nvSpPr>
          <p:spPr>
            <a:xfrm>
              <a:off x="6115240" y="3715988"/>
              <a:ext cx="9525" cy="38100"/>
            </a:xfrm>
            <a:custGeom>
              <a:avLst/>
              <a:gdLst>
                <a:gd name="connsiteX0" fmla="*/ 0 w 9525"/>
                <a:gd name="connsiteY0" fmla="*/ 38100 h 38100"/>
                <a:gd name="connsiteX1" fmla="*/ 0 w 9525"/>
                <a:gd name="connsiteY1" fmla="*/ 0 h 38100"/>
              </a:gdLst>
              <a:ahLst/>
              <a:cxnLst>
                <a:cxn ang="0">
                  <a:pos x="connsiteX0" y="connsiteY0"/>
                </a:cxn>
                <a:cxn ang="0">
                  <a:pos x="connsiteX1" y="connsiteY1"/>
                </a:cxn>
              </a:cxnLst>
              <a:rect l="l" t="t" r="r" b="b"/>
              <a:pathLst>
                <a:path w="9525" h="38100">
                  <a:moveTo>
                    <a:pt x="0" y="38100"/>
                  </a:moveTo>
                  <a:lnTo>
                    <a:pt x="0" y="0"/>
                  </a:lnTo>
                </a:path>
              </a:pathLst>
            </a:custGeom>
            <a:noFill/>
            <a:ln w="9525" cap="rnd">
              <a:solidFill>
                <a:srgbClr val="000000"/>
              </a:solidFill>
              <a:prstDash val="solid"/>
              <a:round/>
            </a:ln>
          </p:spPr>
          <p:txBody>
            <a:bodyPr rtlCol="0" anchor="ctr"/>
            <a:lstStyle/>
            <a:p>
              <a:endParaRPr lang="en-US"/>
            </a:p>
          </p:txBody>
        </p:sp>
      </p:grpSp>
      <p:grpSp>
        <p:nvGrpSpPr>
          <p:cNvPr id="29" name="Graphic 27">
            <a:extLst>
              <a:ext uri="{FF2B5EF4-FFF2-40B4-BE49-F238E27FC236}">
                <a16:creationId xmlns:a16="http://schemas.microsoft.com/office/drawing/2014/main" id="{17D77096-1FB2-2839-395E-A461434480A6}"/>
              </a:ext>
            </a:extLst>
          </p:cNvPr>
          <p:cNvGrpSpPr/>
          <p:nvPr/>
        </p:nvGrpSpPr>
        <p:grpSpPr>
          <a:xfrm>
            <a:off x="5427485" y="2140010"/>
            <a:ext cx="696046" cy="514469"/>
            <a:chOff x="5657849" y="3105149"/>
            <a:chExt cx="876300" cy="647700"/>
          </a:xfrm>
          <a:noFill/>
        </p:grpSpPr>
        <p:sp>
          <p:nvSpPr>
            <p:cNvPr id="30" name="Freeform: Shape 29">
              <a:extLst>
                <a:ext uri="{FF2B5EF4-FFF2-40B4-BE49-F238E27FC236}">
                  <a16:creationId xmlns:a16="http://schemas.microsoft.com/office/drawing/2014/main" id="{4D4596FA-C982-5883-749A-C5FAE401991B}"/>
                </a:ext>
              </a:extLst>
            </p:cNvPr>
            <p:cNvSpPr/>
            <p:nvPr/>
          </p:nvSpPr>
          <p:spPr>
            <a:xfrm>
              <a:off x="6076949" y="3219449"/>
              <a:ext cx="419100" cy="533400"/>
            </a:xfrm>
            <a:custGeom>
              <a:avLst/>
              <a:gdLst>
                <a:gd name="connsiteX0" fmla="*/ 419100 w 419100"/>
                <a:gd name="connsiteY0" fmla="*/ 0 h 533400"/>
                <a:gd name="connsiteX1" fmla="*/ 419100 w 419100"/>
                <a:gd name="connsiteY1" fmla="*/ 457200 h 533400"/>
                <a:gd name="connsiteX2" fmla="*/ 342900 w 419100"/>
                <a:gd name="connsiteY2" fmla="*/ 533400 h 533400"/>
                <a:gd name="connsiteX3" fmla="*/ 76200 w 419100"/>
                <a:gd name="connsiteY3" fmla="*/ 533400 h 533400"/>
                <a:gd name="connsiteX4" fmla="*/ 0 w 419100"/>
                <a:gd name="connsiteY4" fmla="*/ 457200 h 533400"/>
                <a:gd name="connsiteX5" fmla="*/ 0 w 419100"/>
                <a:gd name="connsiteY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 h="533400">
                  <a:moveTo>
                    <a:pt x="419100" y="0"/>
                  </a:moveTo>
                  <a:lnTo>
                    <a:pt x="419100" y="457200"/>
                  </a:lnTo>
                  <a:cubicBezTo>
                    <a:pt x="419100" y="499284"/>
                    <a:pt x="384984" y="533400"/>
                    <a:pt x="342900" y="533400"/>
                  </a:cubicBezTo>
                  <a:lnTo>
                    <a:pt x="76200" y="533400"/>
                  </a:lnTo>
                  <a:cubicBezTo>
                    <a:pt x="34116" y="533400"/>
                    <a:pt x="0" y="499284"/>
                    <a:pt x="0" y="457200"/>
                  </a:cubicBezTo>
                  <a:lnTo>
                    <a:pt x="0" y="0"/>
                  </a:lnTo>
                </a:path>
              </a:pathLst>
            </a:custGeom>
            <a:noFill/>
            <a:ln w="9525"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4AC12053-5B20-D93F-ECF9-A6FEA7147745}"/>
                </a:ext>
              </a:extLst>
            </p:cNvPr>
            <p:cNvSpPr/>
            <p:nvPr/>
          </p:nvSpPr>
          <p:spPr>
            <a:xfrm>
              <a:off x="6038849" y="3105149"/>
              <a:ext cx="495300" cy="114300"/>
            </a:xfrm>
            <a:custGeom>
              <a:avLst/>
              <a:gdLst>
                <a:gd name="connsiteX0" fmla="*/ 495300 w 495300"/>
                <a:gd name="connsiteY0" fmla="*/ 95250 h 114300"/>
                <a:gd name="connsiteX1" fmla="*/ 476250 w 495300"/>
                <a:gd name="connsiteY1" fmla="*/ 114300 h 114300"/>
                <a:gd name="connsiteX2" fmla="*/ 19050 w 495300"/>
                <a:gd name="connsiteY2" fmla="*/ 114300 h 114300"/>
                <a:gd name="connsiteX3" fmla="*/ 0 w 495300"/>
                <a:gd name="connsiteY3" fmla="*/ 95250 h 114300"/>
                <a:gd name="connsiteX4" fmla="*/ 0 w 495300"/>
                <a:gd name="connsiteY4" fmla="*/ 57150 h 114300"/>
                <a:gd name="connsiteX5" fmla="*/ 57150 w 495300"/>
                <a:gd name="connsiteY5" fmla="*/ 0 h 114300"/>
                <a:gd name="connsiteX6" fmla="*/ 438150 w 495300"/>
                <a:gd name="connsiteY6" fmla="*/ 0 h 114300"/>
                <a:gd name="connsiteX7" fmla="*/ 495300 w 495300"/>
                <a:gd name="connsiteY7"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00" h="114300">
                  <a:moveTo>
                    <a:pt x="495300" y="95250"/>
                  </a:moveTo>
                  <a:cubicBezTo>
                    <a:pt x="495300" y="105771"/>
                    <a:pt x="486771" y="114300"/>
                    <a:pt x="476250" y="114300"/>
                  </a:cubicBezTo>
                  <a:lnTo>
                    <a:pt x="19050" y="114300"/>
                  </a:lnTo>
                  <a:cubicBezTo>
                    <a:pt x="8529" y="114300"/>
                    <a:pt x="0" y="105771"/>
                    <a:pt x="0" y="95250"/>
                  </a:cubicBezTo>
                  <a:lnTo>
                    <a:pt x="0" y="57150"/>
                  </a:lnTo>
                  <a:cubicBezTo>
                    <a:pt x="0" y="25587"/>
                    <a:pt x="25587" y="0"/>
                    <a:pt x="57150" y="0"/>
                  </a:cubicBezTo>
                  <a:lnTo>
                    <a:pt x="438150" y="0"/>
                  </a:lnTo>
                  <a:cubicBezTo>
                    <a:pt x="469713" y="0"/>
                    <a:pt x="495300" y="25587"/>
                    <a:pt x="495300" y="57150"/>
                  </a:cubicBezTo>
                  <a:close/>
                </a:path>
              </a:pathLst>
            </a:custGeom>
            <a:noFill/>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3D88BBFD-8FCA-9B01-EBCA-D3F7367C2F92}"/>
                </a:ext>
              </a:extLst>
            </p:cNvPr>
            <p:cNvSpPr/>
            <p:nvPr/>
          </p:nvSpPr>
          <p:spPr>
            <a:xfrm>
              <a:off x="6229349" y="3333749"/>
              <a:ext cx="266700" cy="266700"/>
            </a:xfrm>
            <a:custGeom>
              <a:avLst/>
              <a:gdLst>
                <a:gd name="connsiteX0" fmla="*/ 266700 w 266700"/>
                <a:gd name="connsiteY0" fmla="*/ 266700 h 266700"/>
                <a:gd name="connsiteX1" fmla="*/ 19050 w 266700"/>
                <a:gd name="connsiteY1" fmla="*/ 266700 h 266700"/>
                <a:gd name="connsiteX2" fmla="*/ 0 w 266700"/>
                <a:gd name="connsiteY2" fmla="*/ 247650 h 266700"/>
                <a:gd name="connsiteX3" fmla="*/ 0 w 266700"/>
                <a:gd name="connsiteY3" fmla="*/ 19050 h 266700"/>
                <a:gd name="connsiteX4" fmla="*/ 19050 w 266700"/>
                <a:gd name="connsiteY4" fmla="*/ 0 h 266700"/>
                <a:gd name="connsiteX5" fmla="*/ 266700 w 266700"/>
                <a:gd name="connsiteY5"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266700">
                  <a:moveTo>
                    <a:pt x="266700" y="266700"/>
                  </a:moveTo>
                  <a:lnTo>
                    <a:pt x="19050" y="266700"/>
                  </a:lnTo>
                  <a:cubicBezTo>
                    <a:pt x="8529" y="266700"/>
                    <a:pt x="0" y="258171"/>
                    <a:pt x="0" y="247650"/>
                  </a:cubicBezTo>
                  <a:lnTo>
                    <a:pt x="0" y="19050"/>
                  </a:lnTo>
                  <a:cubicBezTo>
                    <a:pt x="0" y="8529"/>
                    <a:pt x="8529" y="0"/>
                    <a:pt x="19050" y="0"/>
                  </a:cubicBezTo>
                  <a:lnTo>
                    <a:pt x="266700" y="0"/>
                  </a:lnTo>
                  <a:close/>
                </a:path>
              </a:pathLst>
            </a:custGeom>
            <a:noFill/>
            <a:ln w="9525" cap="rnd">
              <a:solidFill>
                <a:srgbClr val="00000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D02E7741-1EE9-DC7C-626B-058FDAA5F39C}"/>
                </a:ext>
              </a:extLst>
            </p:cNvPr>
            <p:cNvSpPr/>
            <p:nvPr/>
          </p:nvSpPr>
          <p:spPr>
            <a:xfrm>
              <a:off x="5657849" y="3638549"/>
              <a:ext cx="304800" cy="114300"/>
            </a:xfrm>
            <a:custGeom>
              <a:avLst/>
              <a:gdLst>
                <a:gd name="connsiteX0" fmla="*/ 304800 w 304800"/>
                <a:gd name="connsiteY0" fmla="*/ 57150 h 114300"/>
                <a:gd name="connsiteX1" fmla="*/ 247650 w 304800"/>
                <a:gd name="connsiteY1" fmla="*/ 114300 h 114300"/>
                <a:gd name="connsiteX2" fmla="*/ 57150 w 304800"/>
                <a:gd name="connsiteY2" fmla="*/ 114300 h 114300"/>
                <a:gd name="connsiteX3" fmla="*/ 0 w 304800"/>
                <a:gd name="connsiteY3" fmla="*/ 57150 h 114300"/>
                <a:gd name="connsiteX4" fmla="*/ 57150 w 304800"/>
                <a:gd name="connsiteY4" fmla="*/ 0 h 114300"/>
                <a:gd name="connsiteX5" fmla="*/ 247650 w 304800"/>
                <a:gd name="connsiteY5" fmla="*/ 0 h 114300"/>
                <a:gd name="connsiteX6" fmla="*/ 304800 w 304800"/>
                <a:gd name="connsiteY6"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114300">
                  <a:moveTo>
                    <a:pt x="304800" y="57150"/>
                  </a:moveTo>
                  <a:cubicBezTo>
                    <a:pt x="304800" y="88713"/>
                    <a:pt x="279213" y="114300"/>
                    <a:pt x="247650" y="114300"/>
                  </a:cubicBezTo>
                  <a:lnTo>
                    <a:pt x="57150" y="114300"/>
                  </a:lnTo>
                  <a:cubicBezTo>
                    <a:pt x="25587" y="114300"/>
                    <a:pt x="0" y="88713"/>
                    <a:pt x="0" y="57150"/>
                  </a:cubicBezTo>
                  <a:cubicBezTo>
                    <a:pt x="0" y="25587"/>
                    <a:pt x="25587" y="0"/>
                    <a:pt x="57150" y="0"/>
                  </a:cubicBezTo>
                  <a:lnTo>
                    <a:pt x="247650" y="0"/>
                  </a:lnTo>
                  <a:cubicBezTo>
                    <a:pt x="279213" y="0"/>
                    <a:pt x="304800" y="25587"/>
                    <a:pt x="304800" y="57150"/>
                  </a:cubicBezTo>
                  <a:close/>
                </a:path>
              </a:pathLst>
            </a:custGeom>
            <a:noFill/>
            <a:ln w="9525" cap="rnd">
              <a:solidFill>
                <a:srgbClr val="00000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84F64F40-2D9A-04F6-4F13-3AD02F485970}"/>
                </a:ext>
              </a:extLst>
            </p:cNvPr>
            <p:cNvSpPr/>
            <p:nvPr/>
          </p:nvSpPr>
          <p:spPr>
            <a:xfrm>
              <a:off x="5810249" y="3638549"/>
              <a:ext cx="9525" cy="114300"/>
            </a:xfrm>
            <a:custGeom>
              <a:avLst/>
              <a:gdLst>
                <a:gd name="connsiteX0" fmla="*/ 0 w 9525"/>
                <a:gd name="connsiteY0" fmla="*/ 0 h 114300"/>
                <a:gd name="connsiteX1" fmla="*/ 0 w 9525"/>
                <a:gd name="connsiteY1" fmla="*/ 114300 h 114300"/>
              </a:gdLst>
              <a:ahLst/>
              <a:cxnLst>
                <a:cxn ang="0">
                  <a:pos x="connsiteX0" y="connsiteY0"/>
                </a:cxn>
                <a:cxn ang="0">
                  <a:pos x="connsiteX1" y="connsiteY1"/>
                </a:cxn>
              </a:cxnLst>
              <a:rect l="l" t="t" r="r" b="b"/>
              <a:pathLst>
                <a:path w="9525" h="114300">
                  <a:moveTo>
                    <a:pt x="0" y="0"/>
                  </a:moveTo>
                  <a:lnTo>
                    <a:pt x="0" y="114300"/>
                  </a:lnTo>
                </a:path>
              </a:pathLst>
            </a:custGeom>
            <a:noFill/>
            <a:ln w="9525" cap="rnd">
              <a:solidFill>
                <a:srgbClr val="000000"/>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9E7E530E-9E2B-FB6E-64AE-254B5D753EF8}"/>
                </a:ext>
              </a:extLst>
            </p:cNvPr>
            <p:cNvSpPr/>
            <p:nvPr/>
          </p:nvSpPr>
          <p:spPr>
            <a:xfrm>
              <a:off x="5754525" y="3352754"/>
              <a:ext cx="247697" cy="247793"/>
            </a:xfrm>
            <a:custGeom>
              <a:avLst/>
              <a:gdLst>
                <a:gd name="connsiteX0" fmla="*/ 230984 w 247697"/>
                <a:gd name="connsiteY0" fmla="*/ 16809 h 247793"/>
                <a:gd name="connsiteX1" fmla="*/ 230984 w 247697"/>
                <a:gd name="connsiteY1" fmla="*/ 97581 h 247793"/>
                <a:gd name="connsiteX2" fmla="*/ 96110 w 247697"/>
                <a:gd name="connsiteY2" fmla="*/ 232455 h 247793"/>
                <a:gd name="connsiteX3" fmla="*/ 15338 w 247697"/>
                <a:gd name="connsiteY3" fmla="*/ 229604 h 247793"/>
                <a:gd name="connsiteX4" fmla="*/ 15338 w 247697"/>
                <a:gd name="connsiteY4" fmla="*/ 151683 h 247793"/>
                <a:gd name="connsiteX5" fmla="*/ 150022 w 247697"/>
                <a:gd name="connsiteY5" fmla="*/ 16809 h 247793"/>
                <a:gd name="connsiteX6" fmla="*/ 230844 w 247697"/>
                <a:gd name="connsiteY6" fmla="*/ 16669 h 247793"/>
                <a:gd name="connsiteX7" fmla="*/ 230984 w 247697"/>
                <a:gd name="connsiteY7" fmla="*/ 16809 h 24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97" h="247793">
                  <a:moveTo>
                    <a:pt x="230984" y="16809"/>
                  </a:moveTo>
                  <a:cubicBezTo>
                    <a:pt x="253269" y="39121"/>
                    <a:pt x="253269" y="75269"/>
                    <a:pt x="230984" y="97581"/>
                  </a:cubicBezTo>
                  <a:lnTo>
                    <a:pt x="96110" y="232455"/>
                  </a:lnTo>
                  <a:cubicBezTo>
                    <a:pt x="73019" y="253972"/>
                    <a:pt x="36855" y="252696"/>
                    <a:pt x="15338" y="229604"/>
                  </a:cubicBezTo>
                  <a:cubicBezTo>
                    <a:pt x="-5113" y="207656"/>
                    <a:pt x="-5113" y="173630"/>
                    <a:pt x="15338" y="151683"/>
                  </a:cubicBezTo>
                  <a:lnTo>
                    <a:pt x="150022" y="16809"/>
                  </a:lnTo>
                  <a:cubicBezTo>
                    <a:pt x="172302" y="-5548"/>
                    <a:pt x="208487" y="-5611"/>
                    <a:pt x="230844" y="16669"/>
                  </a:cubicBezTo>
                  <a:cubicBezTo>
                    <a:pt x="230891" y="16716"/>
                    <a:pt x="230938" y="16762"/>
                    <a:pt x="230984" y="16809"/>
                  </a:cubicBezTo>
                  <a:close/>
                </a:path>
              </a:pathLst>
            </a:custGeom>
            <a:noFill/>
            <a:ln w="9525" cap="rnd">
              <a:solidFill>
                <a:srgbClr val="00000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BA587ED1-1CE5-61E8-60EE-4F88F8D14FB0}"/>
                </a:ext>
              </a:extLst>
            </p:cNvPr>
            <p:cNvSpPr/>
            <p:nvPr/>
          </p:nvSpPr>
          <p:spPr>
            <a:xfrm>
              <a:off x="5837205" y="3436905"/>
              <a:ext cx="80771" cy="80771"/>
            </a:xfrm>
            <a:custGeom>
              <a:avLst/>
              <a:gdLst>
                <a:gd name="connsiteX0" fmla="*/ 0 w 80771"/>
                <a:gd name="connsiteY0" fmla="*/ 0 h 80771"/>
                <a:gd name="connsiteX1" fmla="*/ 80772 w 80771"/>
                <a:gd name="connsiteY1" fmla="*/ 80772 h 80771"/>
              </a:gdLst>
              <a:ahLst/>
              <a:cxnLst>
                <a:cxn ang="0">
                  <a:pos x="connsiteX0" y="connsiteY0"/>
                </a:cxn>
                <a:cxn ang="0">
                  <a:pos x="connsiteX1" y="connsiteY1"/>
                </a:cxn>
              </a:cxnLst>
              <a:rect l="l" t="t" r="r" b="b"/>
              <a:pathLst>
                <a:path w="80771" h="80771">
                  <a:moveTo>
                    <a:pt x="0" y="0"/>
                  </a:moveTo>
                  <a:lnTo>
                    <a:pt x="80772" y="80772"/>
                  </a:lnTo>
                </a:path>
              </a:pathLst>
            </a:custGeom>
            <a:noFill/>
            <a:ln w="9525" cap="rnd">
              <a:solidFill>
                <a:srgbClr val="000000"/>
              </a:solidFill>
              <a:prstDash val="solid"/>
              <a:round/>
            </a:ln>
          </p:spPr>
          <p:txBody>
            <a:bodyPr rtlCol="0" anchor="ctr"/>
            <a:lstStyle/>
            <a:p>
              <a:endParaRPr lang="en-US"/>
            </a:p>
          </p:txBody>
        </p:sp>
      </p:grpSp>
      <p:cxnSp>
        <p:nvCxnSpPr>
          <p:cNvPr id="38" name="Straight Connector 37">
            <a:extLst>
              <a:ext uri="{FF2B5EF4-FFF2-40B4-BE49-F238E27FC236}">
                <a16:creationId xmlns:a16="http://schemas.microsoft.com/office/drawing/2014/main" id="{70CDB69A-1E66-C573-4DFC-F1FCF72A1239}"/>
              </a:ext>
            </a:extLst>
          </p:cNvPr>
          <p:cNvCxnSpPr/>
          <p:nvPr/>
        </p:nvCxnSpPr>
        <p:spPr>
          <a:xfrm>
            <a:off x="8037480" y="1930425"/>
            <a:ext cx="0" cy="3418389"/>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C51619-E660-D339-B226-595851FF22B2}"/>
              </a:ext>
            </a:extLst>
          </p:cNvPr>
          <p:cNvSpPr>
            <a:spLocks noGrp="1"/>
          </p:cNvSpPr>
          <p:nvPr>
            <p:ph type="sldNum" sz="quarter" idx="10"/>
          </p:nvPr>
        </p:nvSpPr>
        <p:spPr/>
        <p:txBody>
          <a:bodyPr/>
          <a:lstStyle/>
          <a:p>
            <a:fld id="{4034BEE3-566C-4068-A777-C3A4762E861B}" type="slidenum">
              <a:rPr lang="en-GB" smtClean="0"/>
              <a:pPr/>
              <a:t>4</a:t>
            </a:fld>
            <a:endParaRPr lang="en-GB"/>
          </a:p>
        </p:txBody>
      </p:sp>
    </p:spTree>
    <p:extLst>
      <p:ext uri="{BB962C8B-B14F-4D97-AF65-F5344CB8AC3E}">
        <p14:creationId xmlns:p14="http://schemas.microsoft.com/office/powerpoint/2010/main" val="379139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4D6251D-7F19-86D5-359B-DFFB46E66B5F}"/>
              </a:ext>
            </a:extLst>
          </p:cNvPr>
          <p:cNvGrpSpPr/>
          <p:nvPr/>
        </p:nvGrpSpPr>
        <p:grpSpPr>
          <a:xfrm>
            <a:off x="-1" y="0"/>
            <a:ext cx="12192001" cy="6858000"/>
            <a:chOff x="-1" y="0"/>
            <a:chExt cx="12192001" cy="6858000"/>
          </a:xfrm>
        </p:grpSpPr>
        <p:pic>
          <p:nvPicPr>
            <p:cNvPr id="4" name="Picture 3" descr="A person holding a swinger with a shirt on it&#10;&#10;Description automatically generated">
              <a:extLst>
                <a:ext uri="{FF2B5EF4-FFF2-40B4-BE49-F238E27FC236}">
                  <a16:creationId xmlns:a16="http://schemas.microsoft.com/office/drawing/2014/main" id="{1B8B599F-D50E-40AC-CF33-7DA810A4B0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2" name="Rectangle 11">
              <a:extLst>
                <a:ext uri="{FF2B5EF4-FFF2-40B4-BE49-F238E27FC236}">
                  <a16:creationId xmlns:a16="http://schemas.microsoft.com/office/drawing/2014/main" id="{31FCA14E-B76E-B923-819B-E974373CEAD3}"/>
                </a:ext>
              </a:extLst>
            </p:cNvPr>
            <p:cNvSpPr/>
            <p:nvPr/>
          </p:nvSpPr>
          <p:spPr bwMode="ltGray">
            <a:xfrm>
              <a:off x="-1" y="0"/>
              <a:ext cx="8300485" cy="6858000"/>
            </a:xfrm>
            <a:prstGeom prst="rect">
              <a:avLst/>
            </a:prstGeom>
            <a:gradFill flip="none" rotWithShape="1">
              <a:gsLst>
                <a:gs pos="0">
                  <a:srgbClr val="000000">
                    <a:alpha val="79000"/>
                  </a:srgbClr>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9" name="TextBox 8">
            <a:extLst>
              <a:ext uri="{FF2B5EF4-FFF2-40B4-BE49-F238E27FC236}">
                <a16:creationId xmlns:a16="http://schemas.microsoft.com/office/drawing/2014/main" id="{C0621A49-AD66-B0D3-0E1B-0C361355765A}"/>
              </a:ext>
            </a:extLst>
          </p:cNvPr>
          <p:cNvSpPr txBox="1"/>
          <p:nvPr/>
        </p:nvSpPr>
        <p:spPr>
          <a:xfrm>
            <a:off x="361950" y="1645351"/>
            <a:ext cx="4543203" cy="2893100"/>
          </a:xfrm>
          <a:prstGeom prst="rect">
            <a:avLst/>
          </a:prstGeom>
          <a:noFill/>
        </p:spPr>
        <p:txBody>
          <a:bodyPr wrap="square" lIns="0" tIns="0" rIns="0" bIns="0" rtlCol="0">
            <a:spAutoFit/>
          </a:bodyPr>
          <a:lstStyle/>
          <a:p>
            <a:pPr>
              <a:spcBef>
                <a:spcPts val="2400"/>
              </a:spcBef>
            </a:pPr>
            <a:r>
              <a:rPr lang="en-US" sz="2400">
                <a:solidFill>
                  <a:schemeClr val="bg1"/>
                </a:solidFill>
              </a:rPr>
              <a:t>We know AOMs are already impacting </a:t>
            </a:r>
            <a:r>
              <a:rPr lang="en-US" sz="2400">
                <a:solidFill>
                  <a:schemeClr val="bg1"/>
                </a:solidFill>
                <a:hlinkClick r:id="rId5"/>
              </a:rPr>
              <a:t>spending on consumables</a:t>
            </a:r>
            <a:r>
              <a:rPr lang="en-US" sz="2400">
                <a:solidFill>
                  <a:schemeClr val="bg1"/>
                </a:solidFill>
              </a:rPr>
              <a:t>, but what about nonconsumables?</a:t>
            </a:r>
          </a:p>
          <a:p>
            <a:pPr>
              <a:spcBef>
                <a:spcPts val="2400"/>
              </a:spcBef>
            </a:pPr>
            <a:r>
              <a:rPr lang="en-US" sz="2400">
                <a:solidFill>
                  <a:schemeClr val="bg1"/>
                </a:solidFill>
              </a:rPr>
              <a:t>AOMs stand to greatly impact apparel retailing, so we’ll dig into how and where.</a:t>
            </a:r>
          </a:p>
        </p:txBody>
      </p:sp>
      <p:sp>
        <p:nvSpPr>
          <p:cNvPr id="10" name="Footer Placeholder 3">
            <a:extLst>
              <a:ext uri="{FF2B5EF4-FFF2-40B4-BE49-F238E27FC236}">
                <a16:creationId xmlns:a16="http://schemas.microsoft.com/office/drawing/2014/main" id="{5F9C2C73-57A4-EC22-14EE-6862053CF6B3}"/>
              </a:ext>
            </a:extLst>
          </p:cNvPr>
          <p:cNvSpPr>
            <a:spLocks noGrp="1"/>
          </p:cNvSpPr>
          <p:nvPr>
            <p:ph type="ftr" sz="quarter" idx="11"/>
          </p:nvPr>
        </p:nvSpPr>
        <p:spPr>
          <a:xfrm>
            <a:off x="3272400" y="6390000"/>
            <a:ext cx="7495200" cy="198000"/>
          </a:xfrm>
        </p:spPr>
        <p:txBody>
          <a:bodyPr/>
          <a:lstStyle/>
          <a:p>
            <a:r>
              <a:rPr lang="en-GB">
                <a:solidFill>
                  <a:schemeClr val="bg1"/>
                </a:solidFill>
              </a:rPr>
              <a:t>Source: Kantar</a:t>
            </a:r>
          </a:p>
        </p:txBody>
      </p:sp>
      <p:cxnSp>
        <p:nvCxnSpPr>
          <p:cNvPr id="5" name="Straight Connector 4">
            <a:extLst>
              <a:ext uri="{FF2B5EF4-FFF2-40B4-BE49-F238E27FC236}">
                <a16:creationId xmlns:a16="http://schemas.microsoft.com/office/drawing/2014/main" id="{DA9507C1-6977-C1B4-AF82-B29B5D3C533B}"/>
              </a:ext>
            </a:extLst>
          </p:cNvPr>
          <p:cNvCxnSpPr>
            <a:cxnSpLocks/>
          </p:cNvCxnSpPr>
          <p:nvPr>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 name="Kantar Logo">
            <a:extLst>
              <a:ext uri="{FF2B5EF4-FFF2-40B4-BE49-F238E27FC236}">
                <a16:creationId xmlns:a16="http://schemas.microsoft.com/office/drawing/2014/main" id="{FAECEDE5-5068-EB34-FF7B-C0E9463729C1}"/>
              </a:ext>
            </a:extLst>
          </p:cNvPr>
          <p:cNvPicPr>
            <a:picLocks noChangeAspect="1"/>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361950" y="6390000"/>
            <a:ext cx="1080273" cy="204376"/>
          </a:xfrm>
          <a:prstGeom prst="rect">
            <a:avLst/>
          </a:prstGeom>
        </p:spPr>
      </p:pic>
      <p:sp>
        <p:nvSpPr>
          <p:cNvPr id="3" name="Slide Number Placeholder 2">
            <a:extLst>
              <a:ext uri="{FF2B5EF4-FFF2-40B4-BE49-F238E27FC236}">
                <a16:creationId xmlns:a16="http://schemas.microsoft.com/office/drawing/2014/main" id="{1B04BABE-A651-49EE-2EE5-EA5526F25E15}"/>
              </a:ext>
            </a:extLst>
          </p:cNvPr>
          <p:cNvSpPr>
            <a:spLocks noGrp="1"/>
          </p:cNvSpPr>
          <p:nvPr>
            <p:ph type="sldNum" sz="quarter" idx="10"/>
          </p:nvPr>
        </p:nvSpPr>
        <p:spPr/>
        <p:txBody>
          <a:bodyPr/>
          <a:lstStyle/>
          <a:p>
            <a:fld id="{4034BEE3-566C-4068-A777-C3A4762E861B}" type="slidenum">
              <a:rPr lang="en-GB" smtClean="0"/>
              <a:pPr/>
              <a:t>5</a:t>
            </a:fld>
            <a:endParaRPr lang="en-GB"/>
          </a:p>
        </p:txBody>
      </p:sp>
    </p:spTree>
    <p:extLst>
      <p:ext uri="{BB962C8B-B14F-4D97-AF65-F5344CB8AC3E}">
        <p14:creationId xmlns:p14="http://schemas.microsoft.com/office/powerpoint/2010/main" val="23911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women looking at clothes&#10;&#10;Description automatically generated">
            <a:extLst>
              <a:ext uri="{FF2B5EF4-FFF2-40B4-BE49-F238E27FC236}">
                <a16:creationId xmlns:a16="http://schemas.microsoft.com/office/drawing/2014/main" id="{D89DCC46-6FDB-3821-863D-F70623C551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061097" y="0"/>
            <a:ext cx="7130902" cy="6858000"/>
          </a:xfrm>
          <a:prstGeom prst="rect">
            <a:avLst/>
          </a:prstGeom>
        </p:spPr>
      </p:pic>
      <p:sp>
        <p:nvSpPr>
          <p:cNvPr id="2" name="Title 1">
            <a:extLst>
              <a:ext uri="{FF2B5EF4-FFF2-40B4-BE49-F238E27FC236}">
                <a16:creationId xmlns:a16="http://schemas.microsoft.com/office/drawing/2014/main" id="{15436FBC-8F8D-F31C-349C-B0B948864ECB}"/>
              </a:ext>
            </a:extLst>
          </p:cNvPr>
          <p:cNvSpPr>
            <a:spLocks noGrp="1"/>
          </p:cNvSpPr>
          <p:nvPr>
            <p:ph type="title"/>
          </p:nvPr>
        </p:nvSpPr>
        <p:spPr/>
        <p:txBody>
          <a:bodyPr/>
          <a:lstStyle/>
          <a:p>
            <a:r>
              <a:rPr lang="en-US" sz="3200"/>
              <a:t>Agenda</a:t>
            </a:r>
          </a:p>
        </p:txBody>
      </p:sp>
      <p:graphicFrame>
        <p:nvGraphicFramePr>
          <p:cNvPr id="3" name="Table 7">
            <a:extLst>
              <a:ext uri="{FF2B5EF4-FFF2-40B4-BE49-F238E27FC236}">
                <a16:creationId xmlns:a16="http://schemas.microsoft.com/office/drawing/2014/main" id="{27932861-983E-9F77-3395-2264A5AE8E0A}"/>
              </a:ext>
            </a:extLst>
          </p:cNvPr>
          <p:cNvGraphicFramePr>
            <a:graphicFrameLocks noGrp="1"/>
          </p:cNvGraphicFramePr>
          <p:nvPr>
            <p:extLst>
              <p:ext uri="{D42A27DB-BD31-4B8C-83A1-F6EECF244321}">
                <p14:modId xmlns:p14="http://schemas.microsoft.com/office/powerpoint/2010/main" val="651510053"/>
              </p:ext>
            </p:extLst>
          </p:nvPr>
        </p:nvGraphicFramePr>
        <p:xfrm>
          <a:off x="357573" y="1706880"/>
          <a:ext cx="4526315" cy="4008120"/>
        </p:xfrm>
        <a:graphic>
          <a:graphicData uri="http://schemas.openxmlformats.org/drawingml/2006/table">
            <a:tbl>
              <a:tblPr bandRow="1">
                <a:tableStyleId>{5C22544A-7EE6-4342-B048-85BDC9FD1C3A}</a:tableStyleId>
              </a:tblPr>
              <a:tblGrid>
                <a:gridCol w="329999">
                  <a:extLst>
                    <a:ext uri="{9D8B030D-6E8A-4147-A177-3AD203B41FA5}">
                      <a16:colId xmlns:a16="http://schemas.microsoft.com/office/drawing/2014/main" val="2407433216"/>
                    </a:ext>
                  </a:extLst>
                </a:gridCol>
                <a:gridCol w="4196316">
                  <a:extLst>
                    <a:ext uri="{9D8B030D-6E8A-4147-A177-3AD203B41FA5}">
                      <a16:colId xmlns:a16="http://schemas.microsoft.com/office/drawing/2014/main" val="3506929713"/>
                    </a:ext>
                  </a:extLst>
                </a:gridCol>
              </a:tblGrid>
              <a:tr h="1002030">
                <a:tc>
                  <a:txBody>
                    <a:bodyPr/>
                    <a:lstStyle/>
                    <a:p>
                      <a:r>
                        <a:rPr lang="en-US" sz="2400" b="0"/>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Merchandising considerations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689106"/>
                  </a:ext>
                </a:extLst>
              </a:tr>
              <a:tr h="1002030">
                <a:tc>
                  <a:txBody>
                    <a:bodyPr/>
                    <a:lstStyle/>
                    <a:p>
                      <a:r>
                        <a:rPr lang="en-US" sz="2400" b="0"/>
                        <a:t>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Marketing considerations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0787646"/>
                  </a:ext>
                </a:extLst>
              </a:tr>
              <a:tr h="1002030">
                <a:tc>
                  <a:txBody>
                    <a:bodyPr/>
                    <a:lstStyle/>
                    <a:p>
                      <a:r>
                        <a:rPr lang="en-US" sz="2400" b="0"/>
                        <a:t>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Strategies to win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4266450"/>
                  </a:ext>
                </a:extLst>
              </a:tr>
              <a:tr h="1002030">
                <a:tc>
                  <a:txBody>
                    <a:bodyPr/>
                    <a:lstStyle/>
                    <a:p>
                      <a:r>
                        <a:rPr lang="en-US" sz="2400" b="0"/>
                        <a:t>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Implications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9032293"/>
                  </a:ext>
                </a:extLst>
              </a:tr>
            </a:tbl>
          </a:graphicData>
        </a:graphic>
      </p:graphicFrame>
      <p:cxnSp>
        <p:nvCxnSpPr>
          <p:cNvPr id="11" name="Straight Connector 10">
            <a:extLst>
              <a:ext uri="{FF2B5EF4-FFF2-40B4-BE49-F238E27FC236}">
                <a16:creationId xmlns:a16="http://schemas.microsoft.com/office/drawing/2014/main" id="{EBF419DD-75B6-B599-EEB9-9DCBF4A48A3F}"/>
              </a:ext>
            </a:extLst>
          </p:cNvPr>
          <p:cNvCxnSpPr>
            <a:cxnSpLocks/>
          </p:cNvCxnSpPr>
          <p:nvPr>
            <p:custDataLst>
              <p:tags r:id="rId1"/>
            </p:custDataLst>
          </p:nvPr>
        </p:nvCxnSpPr>
        <p:spPr>
          <a:xfrm>
            <a:off x="5061098" y="6120000"/>
            <a:ext cx="6773063"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AE45C62-DD9B-0BC4-EF9E-CC503A3756B0}"/>
              </a:ext>
            </a:extLst>
          </p:cNvPr>
          <p:cNvSpPr>
            <a:spLocks noGrp="1"/>
          </p:cNvSpPr>
          <p:nvPr>
            <p:ph type="sldNum" sz="quarter" idx="10"/>
          </p:nvPr>
        </p:nvSpPr>
        <p:spPr/>
        <p:txBody>
          <a:bodyPr/>
          <a:lstStyle/>
          <a:p>
            <a:fld id="{4034BEE3-566C-4068-A777-C3A4762E861B}" type="slidenum">
              <a:rPr lang="en-GB" smtClean="0"/>
              <a:pPr/>
              <a:t>6</a:t>
            </a:fld>
            <a:endParaRPr lang="en-GB"/>
          </a:p>
        </p:txBody>
      </p:sp>
    </p:spTree>
    <p:extLst>
      <p:ext uri="{BB962C8B-B14F-4D97-AF65-F5344CB8AC3E}">
        <p14:creationId xmlns:p14="http://schemas.microsoft.com/office/powerpoint/2010/main" val="254773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E2CA4B-B7FD-A236-13CA-A3B34D225AE1}"/>
              </a:ext>
            </a:extLst>
          </p:cNvPr>
          <p:cNvGrpSpPr/>
          <p:nvPr/>
        </p:nvGrpSpPr>
        <p:grpSpPr>
          <a:xfrm>
            <a:off x="0" y="0"/>
            <a:ext cx="12192000" cy="6858000"/>
            <a:chOff x="0" y="0"/>
            <a:chExt cx="12192000" cy="6858000"/>
          </a:xfrm>
        </p:grpSpPr>
        <p:pic>
          <p:nvPicPr>
            <p:cNvPr id="3" name="Picture 2" descr="A person looking at clothes in a closet&#10;&#10;Description automatically generated">
              <a:extLst>
                <a:ext uri="{FF2B5EF4-FFF2-40B4-BE49-F238E27FC236}">
                  <a16:creationId xmlns:a16="http://schemas.microsoft.com/office/drawing/2014/main" id="{03D8A41C-B412-BA9E-2D8B-6C841A8B03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BEEDF052-C6D7-4403-9973-53AB27F0554B}"/>
                </a:ext>
              </a:extLst>
            </p:cNvPr>
            <p:cNvSpPr/>
            <p:nvPr/>
          </p:nvSpPr>
          <p:spPr bwMode="ltGray">
            <a:xfrm>
              <a:off x="0" y="0"/>
              <a:ext cx="11164186" cy="6858000"/>
            </a:xfrm>
            <a:prstGeom prst="rect">
              <a:avLst/>
            </a:prstGeom>
            <a:gradFill>
              <a:gsLst>
                <a:gs pos="0">
                  <a:srgbClr val="000000">
                    <a:alpha val="79000"/>
                  </a:srgbClr>
                </a:gs>
                <a:gs pos="100000">
                  <a:srgbClr val="000000">
                    <a:alpha val="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grpSp>
      <p:sp>
        <p:nvSpPr>
          <p:cNvPr id="6" name="Text Placeholder 5">
            <a:extLst>
              <a:ext uri="{FF2B5EF4-FFF2-40B4-BE49-F238E27FC236}">
                <a16:creationId xmlns:a16="http://schemas.microsoft.com/office/drawing/2014/main" id="{D1746ADA-D284-D9FD-B19A-A365B4B177F2}"/>
              </a:ext>
            </a:extLst>
          </p:cNvPr>
          <p:cNvSpPr>
            <a:spLocks noGrp="1"/>
          </p:cNvSpPr>
          <p:nvPr>
            <p:ph type="body" sz="quarter" idx="15"/>
          </p:nvPr>
        </p:nvSpPr>
        <p:spPr/>
        <p:txBody>
          <a:bodyPr/>
          <a:lstStyle/>
          <a:p>
            <a:r>
              <a:rPr lang="en-US"/>
              <a:t>Merchandising considerations</a:t>
            </a:r>
          </a:p>
        </p:txBody>
      </p:sp>
      <p:sp>
        <p:nvSpPr>
          <p:cNvPr id="7" name="Text Placeholder 6">
            <a:extLst>
              <a:ext uri="{FF2B5EF4-FFF2-40B4-BE49-F238E27FC236}">
                <a16:creationId xmlns:a16="http://schemas.microsoft.com/office/drawing/2014/main" id="{ACC340AE-BA2A-5407-FCB4-C882CE9D5718}"/>
              </a:ext>
            </a:extLst>
          </p:cNvPr>
          <p:cNvSpPr>
            <a:spLocks noGrp="1"/>
          </p:cNvSpPr>
          <p:nvPr>
            <p:ph type="body" sz="quarter" idx="16"/>
          </p:nvPr>
        </p:nvSpPr>
        <p:spPr/>
        <p:txBody>
          <a:bodyPr/>
          <a:lstStyle/>
          <a:p>
            <a:r>
              <a:rPr lang="en-US"/>
              <a:t>1</a:t>
            </a:r>
          </a:p>
        </p:txBody>
      </p:sp>
    </p:spTree>
    <p:extLst>
      <p:ext uri="{BB962C8B-B14F-4D97-AF65-F5344CB8AC3E}">
        <p14:creationId xmlns:p14="http://schemas.microsoft.com/office/powerpoint/2010/main" val="159925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E838-9D34-6901-6FF2-4602AF08E26D}"/>
              </a:ext>
            </a:extLst>
          </p:cNvPr>
          <p:cNvSpPr>
            <a:spLocks noGrp="1"/>
          </p:cNvSpPr>
          <p:nvPr>
            <p:ph type="title"/>
          </p:nvPr>
        </p:nvSpPr>
        <p:spPr/>
        <p:txBody>
          <a:bodyPr/>
          <a:lstStyle/>
          <a:p>
            <a:r>
              <a:rPr lang="en-US"/>
              <a:t>‘Vanity sizing’ has become increasingly popular with apparel merchants over time</a:t>
            </a:r>
          </a:p>
        </p:txBody>
      </p:sp>
      <p:sp>
        <p:nvSpPr>
          <p:cNvPr id="4" name="Footer Placeholder 3">
            <a:extLst>
              <a:ext uri="{FF2B5EF4-FFF2-40B4-BE49-F238E27FC236}">
                <a16:creationId xmlns:a16="http://schemas.microsoft.com/office/drawing/2014/main" id="{846E74C4-E180-54B9-478E-ADF032B58570}"/>
              </a:ext>
            </a:extLst>
          </p:cNvPr>
          <p:cNvSpPr>
            <a:spLocks noGrp="1"/>
          </p:cNvSpPr>
          <p:nvPr>
            <p:ph type="ftr" sz="quarter" idx="11"/>
          </p:nvPr>
        </p:nvSpPr>
        <p:spPr/>
        <p:txBody>
          <a:bodyPr/>
          <a:lstStyle/>
          <a:p>
            <a:r>
              <a:rPr lang="en-GB"/>
              <a:t>Source: National Institute of Standard and Technology, American Society for Testing and Materials, Washington Post, The BMJ</a:t>
            </a:r>
          </a:p>
        </p:txBody>
      </p:sp>
      <p:pic>
        <p:nvPicPr>
          <p:cNvPr id="6" name="Picture 5" descr="A graph of a number of people&#10;&#10;Description automatically generated with medium confidence">
            <a:extLst>
              <a:ext uri="{FF2B5EF4-FFF2-40B4-BE49-F238E27FC236}">
                <a16:creationId xmlns:a16="http://schemas.microsoft.com/office/drawing/2014/main" id="{BBA91D80-EFB5-D0A1-6D76-74B22F3452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9568" y="2348499"/>
            <a:ext cx="6068959" cy="3638194"/>
          </a:xfrm>
          <a:prstGeom prst="rect">
            <a:avLst/>
          </a:prstGeom>
        </p:spPr>
      </p:pic>
      <p:sp>
        <p:nvSpPr>
          <p:cNvPr id="10" name="TextBox 9">
            <a:extLst>
              <a:ext uri="{FF2B5EF4-FFF2-40B4-BE49-F238E27FC236}">
                <a16:creationId xmlns:a16="http://schemas.microsoft.com/office/drawing/2014/main" id="{FE3644A8-5C87-4467-E96F-D007530D7864}"/>
              </a:ext>
            </a:extLst>
          </p:cNvPr>
          <p:cNvSpPr txBox="1"/>
          <p:nvPr/>
        </p:nvSpPr>
        <p:spPr>
          <a:xfrm>
            <a:off x="359999" y="1712962"/>
            <a:ext cx="4975978" cy="461665"/>
          </a:xfrm>
          <a:prstGeom prst="rect">
            <a:avLst/>
          </a:prstGeom>
          <a:noFill/>
        </p:spPr>
        <p:txBody>
          <a:bodyPr wrap="none" lIns="0" tIns="0" rIns="0" bIns="0" rtlCol="0">
            <a:spAutoFit/>
          </a:bodyPr>
          <a:lstStyle/>
          <a:p>
            <a:r>
              <a:rPr lang="en-US" sz="1600" b="1"/>
              <a:t>Standard Measurements in Women’s Apparel in US</a:t>
            </a:r>
            <a:br>
              <a:rPr lang="en-US" sz="1600" b="1"/>
            </a:br>
            <a:r>
              <a:rPr lang="en-US" sz="1400"/>
              <a:t>(waist, in inches)</a:t>
            </a:r>
          </a:p>
        </p:txBody>
      </p:sp>
      <p:sp>
        <p:nvSpPr>
          <p:cNvPr id="12" name="TextBox 11">
            <a:extLst>
              <a:ext uri="{FF2B5EF4-FFF2-40B4-BE49-F238E27FC236}">
                <a16:creationId xmlns:a16="http://schemas.microsoft.com/office/drawing/2014/main" id="{A2B5B369-5405-1598-914E-59C0573AE750}"/>
              </a:ext>
            </a:extLst>
          </p:cNvPr>
          <p:cNvSpPr txBox="1"/>
          <p:nvPr/>
        </p:nvSpPr>
        <p:spPr>
          <a:xfrm>
            <a:off x="6360760" y="3599121"/>
            <a:ext cx="4860133" cy="1785104"/>
          </a:xfrm>
          <a:prstGeom prst="rect">
            <a:avLst/>
          </a:prstGeom>
          <a:noFill/>
        </p:spPr>
        <p:txBody>
          <a:bodyPr wrap="square" lIns="0" tIns="0" rIns="0" bIns="0" rtlCol="0">
            <a:spAutoFit/>
          </a:bodyPr>
          <a:lstStyle/>
          <a:p>
            <a:pPr marL="227013" indent="-227013">
              <a:spcBef>
                <a:spcPts val="1200"/>
              </a:spcBef>
              <a:buFont typeface="Arial" panose="020B0604020202020204" pitchFamily="34" charset="0"/>
              <a:buChar char="‒"/>
            </a:pPr>
            <a:r>
              <a:rPr lang="en-US" sz="1600"/>
              <a:t>Apparel has expanded into </a:t>
            </a:r>
            <a:r>
              <a:rPr lang="en-US" sz="1600" b="1">
                <a:solidFill>
                  <a:srgbClr val="C700D3"/>
                </a:solidFill>
              </a:rPr>
              <a:t>sizes smaller than 0.</a:t>
            </a:r>
          </a:p>
          <a:p>
            <a:pPr marL="227013" indent="-227013">
              <a:spcBef>
                <a:spcPts val="1200"/>
              </a:spcBef>
              <a:buFont typeface="Arial" panose="020B0604020202020204" pitchFamily="34" charset="0"/>
              <a:buChar char="‒"/>
            </a:pPr>
            <a:r>
              <a:rPr lang="en-US" sz="1600"/>
              <a:t>A </a:t>
            </a:r>
            <a:r>
              <a:rPr lang="en-US" sz="1600" b="1">
                <a:solidFill>
                  <a:srgbClr val="C700D3"/>
                </a:solidFill>
              </a:rPr>
              <a:t>size 8 today </a:t>
            </a:r>
            <a:r>
              <a:rPr lang="en-US" sz="1600"/>
              <a:t>is roughly the equivalent of a </a:t>
            </a:r>
            <a:r>
              <a:rPr lang="en-US" sz="1600" b="1">
                <a:solidFill>
                  <a:srgbClr val="C700D3"/>
                </a:solidFill>
              </a:rPr>
              <a:t>size 16 in 1958.</a:t>
            </a:r>
          </a:p>
          <a:p>
            <a:pPr marL="227013" indent="-227013">
              <a:spcBef>
                <a:spcPts val="1200"/>
              </a:spcBef>
              <a:buFont typeface="Arial" panose="020B0604020202020204" pitchFamily="34" charset="0"/>
              <a:buChar char="‒"/>
            </a:pPr>
            <a:r>
              <a:rPr lang="en-US" sz="1600"/>
              <a:t>A similar trend in the UK caused its chief medical examiner to claim that vanity sizing is contributing to the </a:t>
            </a:r>
            <a:r>
              <a:rPr lang="en-US" sz="1600" b="1">
                <a:solidFill>
                  <a:srgbClr val="C700D3"/>
                </a:solidFill>
              </a:rPr>
              <a:t>“normalization of obesity.”</a:t>
            </a:r>
          </a:p>
        </p:txBody>
      </p:sp>
      <p:pic>
        <p:nvPicPr>
          <p:cNvPr id="5" name="Picture 4" descr="A person trying on a pink shirt&#10;&#10;Description automatically generated">
            <a:extLst>
              <a:ext uri="{FF2B5EF4-FFF2-40B4-BE49-F238E27FC236}">
                <a16:creationId xmlns:a16="http://schemas.microsoft.com/office/drawing/2014/main" id="{5C6DF9EF-830E-6B89-D88A-C6419BE33B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0760" y="1708150"/>
            <a:ext cx="5466113" cy="1651738"/>
          </a:xfrm>
          <a:prstGeom prst="rect">
            <a:avLst/>
          </a:prstGeom>
        </p:spPr>
      </p:pic>
      <p:cxnSp>
        <p:nvCxnSpPr>
          <p:cNvPr id="9" name="Straight Connector 8">
            <a:extLst>
              <a:ext uri="{FF2B5EF4-FFF2-40B4-BE49-F238E27FC236}">
                <a16:creationId xmlns:a16="http://schemas.microsoft.com/office/drawing/2014/main" id="{176AE052-5625-A7C5-399F-31F819264AC3}"/>
              </a:ext>
            </a:extLst>
          </p:cNvPr>
          <p:cNvCxnSpPr/>
          <p:nvPr/>
        </p:nvCxnSpPr>
        <p:spPr>
          <a:xfrm>
            <a:off x="6360760" y="3359888"/>
            <a:ext cx="5470878" cy="0"/>
          </a:xfrm>
          <a:prstGeom prst="line">
            <a:avLst/>
          </a:prstGeom>
          <a:ln w="57150">
            <a:solidFill>
              <a:srgbClr val="C700D3"/>
            </a:solidFill>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1EDB8F1-AA34-37DA-3BF6-1E9EB1AED552}"/>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291122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C26D55-C68F-AF62-9D2B-BCB20F5F6325}"/>
              </a:ext>
            </a:extLst>
          </p:cNvPr>
          <p:cNvSpPr>
            <a:spLocks noGrp="1"/>
          </p:cNvSpPr>
          <p:nvPr>
            <p:ph type="title"/>
          </p:nvPr>
        </p:nvSpPr>
        <p:spPr/>
        <p:txBody>
          <a:bodyPr/>
          <a:lstStyle/>
          <a:p>
            <a:r>
              <a:rPr lang="en-US"/>
              <a:t>Buying decisions — often made six to nine months before product hits the market — </a:t>
            </a:r>
            <a:br>
              <a:rPr lang="en-US"/>
            </a:br>
            <a:r>
              <a:rPr lang="en-US"/>
              <a:t>are informed by sizing …</a:t>
            </a:r>
          </a:p>
        </p:txBody>
      </p:sp>
      <p:sp>
        <p:nvSpPr>
          <p:cNvPr id="19" name="Footer Placeholder 3">
            <a:extLst>
              <a:ext uri="{FF2B5EF4-FFF2-40B4-BE49-F238E27FC236}">
                <a16:creationId xmlns:a16="http://schemas.microsoft.com/office/drawing/2014/main" id="{307F5448-62BB-A29A-E4C3-07E52CC37D71}"/>
              </a:ext>
            </a:extLst>
          </p:cNvPr>
          <p:cNvSpPr>
            <a:spLocks noGrp="1"/>
          </p:cNvSpPr>
          <p:nvPr>
            <p:ph type="ftr" sz="quarter" idx="11"/>
          </p:nvPr>
        </p:nvSpPr>
        <p:spPr/>
        <p:txBody>
          <a:bodyPr/>
          <a:lstStyle/>
          <a:p>
            <a:r>
              <a:rPr lang="en-GB"/>
              <a:t>Source: Kantar, McKinsey, Supply Chain Dive</a:t>
            </a:r>
          </a:p>
        </p:txBody>
      </p:sp>
      <p:sp>
        <p:nvSpPr>
          <p:cNvPr id="2" name="Text Placeholder 1">
            <a:extLst>
              <a:ext uri="{FF2B5EF4-FFF2-40B4-BE49-F238E27FC236}">
                <a16:creationId xmlns:a16="http://schemas.microsoft.com/office/drawing/2014/main" id="{7ADE8AA1-9E4C-2AC3-0113-6676AEAD7ADC}"/>
              </a:ext>
            </a:extLst>
          </p:cNvPr>
          <p:cNvSpPr>
            <a:spLocks noGrp="1"/>
          </p:cNvSpPr>
          <p:nvPr>
            <p:ph type="body" sz="quarter" idx="12"/>
          </p:nvPr>
        </p:nvSpPr>
        <p:spPr>
          <a:xfrm>
            <a:off x="360363" y="1710000"/>
            <a:ext cx="3148381" cy="604800"/>
          </a:xfrm>
        </p:spPr>
        <p:txBody>
          <a:bodyPr/>
          <a:lstStyle/>
          <a:p>
            <a:r>
              <a:rPr lang="en-US" sz="1600" b="1"/>
              <a:t>Sizing sell-through data is a key merchandising  input</a:t>
            </a:r>
          </a:p>
          <a:p>
            <a:endParaRPr lang="en-US"/>
          </a:p>
        </p:txBody>
      </p:sp>
      <p:sp>
        <p:nvSpPr>
          <p:cNvPr id="4" name="Content Placeholder 3">
            <a:extLst>
              <a:ext uri="{FF2B5EF4-FFF2-40B4-BE49-F238E27FC236}">
                <a16:creationId xmlns:a16="http://schemas.microsoft.com/office/drawing/2014/main" id="{501C4341-5DCA-8003-BBE8-21A772C39E73}"/>
              </a:ext>
            </a:extLst>
          </p:cNvPr>
          <p:cNvSpPr>
            <a:spLocks noGrp="1"/>
          </p:cNvSpPr>
          <p:nvPr>
            <p:ph sz="quarter" idx="13"/>
          </p:nvPr>
        </p:nvSpPr>
        <p:spPr>
          <a:xfrm>
            <a:off x="360363" y="2376000"/>
            <a:ext cx="2912037" cy="3344400"/>
          </a:xfrm>
        </p:spPr>
        <p:txBody>
          <a:bodyPr/>
          <a:lstStyle/>
          <a:p>
            <a:pPr>
              <a:spcBef>
                <a:spcPts val="0"/>
              </a:spcBef>
              <a:spcAft>
                <a:spcPts val="600"/>
              </a:spcAft>
            </a:pPr>
            <a:r>
              <a:rPr lang="en-US" sz="1600"/>
              <a:t>Historical sizing sales inform:</a:t>
            </a:r>
          </a:p>
          <a:p>
            <a:pPr marL="285750" indent="-285750">
              <a:spcBef>
                <a:spcPts val="0"/>
              </a:spcBef>
              <a:spcAft>
                <a:spcPts val="600"/>
              </a:spcAft>
              <a:buFont typeface="Arial" panose="020B0604020202020204" pitchFamily="34" charset="0"/>
              <a:buChar char="‒"/>
            </a:pPr>
            <a:r>
              <a:rPr lang="en-US" sz="1600"/>
              <a:t>Buying decisions</a:t>
            </a:r>
          </a:p>
          <a:p>
            <a:pPr marL="285750" indent="-285750">
              <a:spcBef>
                <a:spcPts val="0"/>
              </a:spcBef>
              <a:spcAft>
                <a:spcPts val="600"/>
              </a:spcAft>
              <a:buFont typeface="Arial" panose="020B0604020202020204" pitchFamily="34" charset="0"/>
              <a:buChar char="‒"/>
            </a:pPr>
            <a:r>
              <a:rPr lang="en-US" sz="1600"/>
              <a:t>Allocation to retail stores</a:t>
            </a:r>
          </a:p>
          <a:p>
            <a:pPr marL="285750" indent="-285750">
              <a:spcBef>
                <a:spcPts val="0"/>
              </a:spcBef>
              <a:spcAft>
                <a:spcPts val="600"/>
              </a:spcAft>
              <a:buFont typeface="Arial" panose="020B0604020202020204" pitchFamily="34" charset="0"/>
              <a:buChar char="‒"/>
            </a:pPr>
            <a:r>
              <a:rPr lang="en-US" sz="1600"/>
              <a:t>Inventory management</a:t>
            </a:r>
          </a:p>
        </p:txBody>
      </p:sp>
      <p:sp>
        <p:nvSpPr>
          <p:cNvPr id="5" name="Text Placeholder 4">
            <a:extLst>
              <a:ext uri="{FF2B5EF4-FFF2-40B4-BE49-F238E27FC236}">
                <a16:creationId xmlns:a16="http://schemas.microsoft.com/office/drawing/2014/main" id="{AFE58098-3571-2152-95AA-468CFB9DF599}"/>
              </a:ext>
            </a:extLst>
          </p:cNvPr>
          <p:cNvSpPr>
            <a:spLocks noGrp="1"/>
          </p:cNvSpPr>
          <p:nvPr>
            <p:ph type="body" sz="quarter" idx="14"/>
          </p:nvPr>
        </p:nvSpPr>
        <p:spPr>
          <a:xfrm>
            <a:off x="3948223" y="1710000"/>
            <a:ext cx="7881377" cy="604838"/>
          </a:xfrm>
        </p:spPr>
        <p:txBody>
          <a:bodyPr/>
          <a:lstStyle/>
          <a:p>
            <a:r>
              <a:rPr lang="en-US" sz="1600" b="1"/>
              <a:t>Speed to market is a competitive advantage in times of sell-through disruption</a:t>
            </a:r>
          </a:p>
        </p:txBody>
      </p:sp>
      <p:sp>
        <p:nvSpPr>
          <p:cNvPr id="6" name="Content Placeholder 5">
            <a:extLst>
              <a:ext uri="{FF2B5EF4-FFF2-40B4-BE49-F238E27FC236}">
                <a16:creationId xmlns:a16="http://schemas.microsoft.com/office/drawing/2014/main" id="{F5C600CF-F3A0-AC27-62E3-4D46AEE75D19}"/>
              </a:ext>
            </a:extLst>
          </p:cNvPr>
          <p:cNvSpPr>
            <a:spLocks noGrp="1"/>
          </p:cNvSpPr>
          <p:nvPr>
            <p:ph sz="quarter" idx="15"/>
          </p:nvPr>
        </p:nvSpPr>
        <p:spPr>
          <a:xfrm>
            <a:off x="3947787" y="2214184"/>
            <a:ext cx="2750726" cy="403200"/>
          </a:xfrm>
        </p:spPr>
        <p:txBody>
          <a:bodyPr/>
          <a:lstStyle/>
          <a:p>
            <a:r>
              <a:rPr lang="en-US" sz="1400" b="1"/>
              <a:t>Lead Times for Apparel Sellers</a:t>
            </a:r>
            <a:br>
              <a:rPr lang="en-US" sz="1200" b="1"/>
            </a:br>
            <a:r>
              <a:rPr lang="en-US" sz="1200"/>
              <a:t>(weeks to market)</a:t>
            </a:r>
          </a:p>
          <a:p>
            <a:endParaRPr lang="en-US" sz="1400"/>
          </a:p>
        </p:txBody>
      </p:sp>
      <p:sp>
        <p:nvSpPr>
          <p:cNvPr id="25" name="TextBox 24">
            <a:extLst>
              <a:ext uri="{FF2B5EF4-FFF2-40B4-BE49-F238E27FC236}">
                <a16:creationId xmlns:a16="http://schemas.microsoft.com/office/drawing/2014/main" id="{C788DD3C-ACBF-0FBB-4C7A-5E6FF3004C9D}"/>
              </a:ext>
            </a:extLst>
          </p:cNvPr>
          <p:cNvSpPr txBox="1"/>
          <p:nvPr/>
        </p:nvSpPr>
        <p:spPr>
          <a:xfrm>
            <a:off x="359999" y="5312138"/>
            <a:ext cx="11466875" cy="403200"/>
          </a:xfrm>
          <a:prstGeom prst="rect">
            <a:avLst/>
          </a:prstGeom>
          <a:noFill/>
          <a:ln>
            <a:solidFill>
              <a:srgbClr val="C700D3"/>
            </a:solidFill>
          </a:ln>
        </p:spPr>
        <p:txBody>
          <a:bodyPr wrap="square" anchor="ctr">
            <a:noAutofit/>
          </a:bodyPr>
          <a:lstStyle/>
          <a:p>
            <a:pPr algn="ctr"/>
            <a:r>
              <a:rPr lang="en-US" sz="1600">
                <a:solidFill>
                  <a:srgbClr val="C700D3"/>
                </a:solidFill>
              </a:rPr>
              <a:t>Consumers losing weight become shoppers buying smaller sizes: Future sizing curves may not look similar to historical ones.</a:t>
            </a:r>
          </a:p>
        </p:txBody>
      </p:sp>
      <p:cxnSp>
        <p:nvCxnSpPr>
          <p:cNvPr id="10" name="Straight Connector 9">
            <a:extLst>
              <a:ext uri="{FF2B5EF4-FFF2-40B4-BE49-F238E27FC236}">
                <a16:creationId xmlns:a16="http://schemas.microsoft.com/office/drawing/2014/main" id="{E49756E9-BF45-2DF2-8225-B9642A1D2123}"/>
              </a:ext>
            </a:extLst>
          </p:cNvPr>
          <p:cNvCxnSpPr>
            <a:cxnSpLocks/>
          </p:cNvCxnSpPr>
          <p:nvPr/>
        </p:nvCxnSpPr>
        <p:spPr>
          <a:xfrm>
            <a:off x="3799367" y="1710000"/>
            <a:ext cx="0" cy="332274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7271CD7-90B2-D948-423F-55AB306BF0A7}"/>
              </a:ext>
            </a:extLst>
          </p:cNvPr>
          <p:cNvGrpSpPr/>
          <p:nvPr/>
        </p:nvGrpSpPr>
        <p:grpSpPr>
          <a:xfrm>
            <a:off x="3874103" y="2829114"/>
            <a:ext cx="3650573" cy="2252979"/>
            <a:chOff x="3874103" y="2823215"/>
            <a:chExt cx="3650573" cy="2252979"/>
          </a:xfrm>
        </p:grpSpPr>
        <p:sp>
          <p:nvSpPr>
            <p:cNvPr id="41" name="TextBox 40">
              <a:extLst>
                <a:ext uri="{FF2B5EF4-FFF2-40B4-BE49-F238E27FC236}">
                  <a16:creationId xmlns:a16="http://schemas.microsoft.com/office/drawing/2014/main" id="{24A0AED3-C2B4-345D-B1A7-68CEDB679CC9}"/>
                </a:ext>
              </a:extLst>
            </p:cNvPr>
            <p:cNvSpPr txBox="1"/>
            <p:nvPr/>
          </p:nvSpPr>
          <p:spPr>
            <a:xfrm>
              <a:off x="5084944" y="4937695"/>
              <a:ext cx="1629355" cy="138499"/>
            </a:xfrm>
            <a:prstGeom prst="rect">
              <a:avLst/>
            </a:prstGeom>
            <a:noFill/>
          </p:spPr>
          <p:txBody>
            <a:bodyPr wrap="square" lIns="0" tIns="0" rIns="0" bIns="0" rtlCol="0">
              <a:spAutoFit/>
            </a:bodyPr>
            <a:lstStyle/>
            <a:p>
              <a:pPr algn="ctr"/>
              <a:r>
                <a:rPr lang="en-US" sz="900"/>
                <a:t>Weeks to market</a:t>
              </a:r>
            </a:p>
          </p:txBody>
        </p:sp>
        <p:grpSp>
          <p:nvGrpSpPr>
            <p:cNvPr id="43" name="Group 42">
              <a:extLst>
                <a:ext uri="{FF2B5EF4-FFF2-40B4-BE49-F238E27FC236}">
                  <a16:creationId xmlns:a16="http://schemas.microsoft.com/office/drawing/2014/main" id="{EBF3979D-7900-DF36-6680-62D672F15082}"/>
                </a:ext>
              </a:extLst>
            </p:cNvPr>
            <p:cNvGrpSpPr/>
            <p:nvPr/>
          </p:nvGrpSpPr>
          <p:grpSpPr>
            <a:xfrm>
              <a:off x="3874103" y="2823215"/>
              <a:ext cx="3650573" cy="2026418"/>
              <a:chOff x="3874103" y="2823215"/>
              <a:chExt cx="3650573" cy="2026418"/>
            </a:xfrm>
          </p:grpSpPr>
          <p:sp>
            <p:nvSpPr>
              <p:cNvPr id="33" name="TextBox 32">
                <a:extLst>
                  <a:ext uri="{FF2B5EF4-FFF2-40B4-BE49-F238E27FC236}">
                    <a16:creationId xmlns:a16="http://schemas.microsoft.com/office/drawing/2014/main" id="{74AF6701-76A6-7028-7356-BA32D3C57543}"/>
                  </a:ext>
                </a:extLst>
              </p:cNvPr>
              <p:cNvSpPr txBox="1"/>
              <p:nvPr/>
            </p:nvSpPr>
            <p:spPr>
              <a:xfrm>
                <a:off x="3874103" y="3259338"/>
                <a:ext cx="642453" cy="184666"/>
              </a:xfrm>
              <a:prstGeom prst="rect">
                <a:avLst/>
              </a:prstGeom>
              <a:noFill/>
            </p:spPr>
            <p:txBody>
              <a:bodyPr wrap="square" lIns="0" tIns="0" rIns="0" bIns="0" rtlCol="0">
                <a:spAutoFit/>
              </a:bodyPr>
              <a:lstStyle/>
              <a:p>
                <a:pPr algn="r"/>
                <a:r>
                  <a:rPr lang="en-US" sz="1200"/>
                  <a:t>Hybrid</a:t>
                </a:r>
              </a:p>
            </p:txBody>
          </p:sp>
          <p:sp>
            <p:nvSpPr>
              <p:cNvPr id="34" name="TextBox 33">
                <a:extLst>
                  <a:ext uri="{FF2B5EF4-FFF2-40B4-BE49-F238E27FC236}">
                    <a16:creationId xmlns:a16="http://schemas.microsoft.com/office/drawing/2014/main" id="{A2F06C62-0D87-FAD8-D3D4-E5E39A8C61C7}"/>
                  </a:ext>
                </a:extLst>
              </p:cNvPr>
              <p:cNvSpPr txBox="1"/>
              <p:nvPr/>
            </p:nvSpPr>
            <p:spPr>
              <a:xfrm>
                <a:off x="3875008" y="4038131"/>
                <a:ext cx="642453" cy="184666"/>
              </a:xfrm>
              <a:prstGeom prst="rect">
                <a:avLst/>
              </a:prstGeom>
              <a:noFill/>
            </p:spPr>
            <p:txBody>
              <a:bodyPr wrap="square" lIns="0" tIns="0" rIns="0" bIns="0" rtlCol="0">
                <a:spAutoFit/>
              </a:bodyPr>
              <a:lstStyle/>
              <a:p>
                <a:pPr algn="r"/>
                <a:r>
                  <a:rPr lang="en-US" sz="1200"/>
                  <a:t>Vertical</a:t>
                </a:r>
              </a:p>
            </p:txBody>
          </p:sp>
          <p:grpSp>
            <p:nvGrpSpPr>
              <p:cNvPr id="42" name="Group 41">
                <a:extLst>
                  <a:ext uri="{FF2B5EF4-FFF2-40B4-BE49-F238E27FC236}">
                    <a16:creationId xmlns:a16="http://schemas.microsoft.com/office/drawing/2014/main" id="{5CD058C4-8B34-C28B-3054-540B90D81CD0}"/>
                  </a:ext>
                </a:extLst>
              </p:cNvPr>
              <p:cNvGrpSpPr/>
              <p:nvPr/>
            </p:nvGrpSpPr>
            <p:grpSpPr>
              <a:xfrm>
                <a:off x="4499541" y="2823215"/>
                <a:ext cx="3025135" cy="2026418"/>
                <a:chOff x="4499541" y="2823215"/>
                <a:chExt cx="3025135" cy="2026418"/>
              </a:xfrm>
            </p:grpSpPr>
            <p:cxnSp>
              <p:nvCxnSpPr>
                <p:cNvPr id="20" name="Straight Connector 19">
                  <a:extLst>
                    <a:ext uri="{FF2B5EF4-FFF2-40B4-BE49-F238E27FC236}">
                      <a16:creationId xmlns:a16="http://schemas.microsoft.com/office/drawing/2014/main" id="{17D2736F-DADC-6DAA-365D-F1223BA699BC}"/>
                    </a:ext>
                  </a:extLst>
                </p:cNvPr>
                <p:cNvCxnSpPr>
                  <a:cxnSpLocks/>
                </p:cNvCxnSpPr>
                <p:nvPr/>
              </p:nvCxnSpPr>
              <p:spPr>
                <a:xfrm>
                  <a:off x="5152238" y="2823215"/>
                  <a:ext cx="0" cy="1862035"/>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56E88F-8AC9-BFA0-9E39-A0339D249915}"/>
                    </a:ext>
                  </a:extLst>
                </p:cNvPr>
                <p:cNvCxnSpPr>
                  <a:cxnSpLocks/>
                </p:cNvCxnSpPr>
                <p:nvPr/>
              </p:nvCxnSpPr>
              <p:spPr>
                <a:xfrm>
                  <a:off x="5728283" y="2823215"/>
                  <a:ext cx="0" cy="1862035"/>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440B83-D486-EEDF-CD30-228F75A14CA8}"/>
                    </a:ext>
                  </a:extLst>
                </p:cNvPr>
                <p:cNvCxnSpPr>
                  <a:cxnSpLocks/>
                </p:cNvCxnSpPr>
                <p:nvPr/>
              </p:nvCxnSpPr>
              <p:spPr>
                <a:xfrm>
                  <a:off x="6304326" y="2823215"/>
                  <a:ext cx="0" cy="1862035"/>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504000-0759-3F47-13D4-8365429D51EF}"/>
                    </a:ext>
                  </a:extLst>
                </p:cNvPr>
                <p:cNvCxnSpPr>
                  <a:cxnSpLocks/>
                </p:cNvCxnSpPr>
                <p:nvPr/>
              </p:nvCxnSpPr>
              <p:spPr>
                <a:xfrm>
                  <a:off x="6876175" y="2823215"/>
                  <a:ext cx="0" cy="1862035"/>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4F1515-04CD-C06B-7C92-EA3B3944DCEB}"/>
                    </a:ext>
                  </a:extLst>
                </p:cNvPr>
                <p:cNvCxnSpPr>
                  <a:cxnSpLocks/>
                </p:cNvCxnSpPr>
                <p:nvPr/>
              </p:nvCxnSpPr>
              <p:spPr>
                <a:xfrm>
                  <a:off x="7448024" y="2823215"/>
                  <a:ext cx="0" cy="1862035"/>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7DBC343-4A20-CE3B-06BC-54333061F0A1}"/>
                    </a:ext>
                  </a:extLst>
                </p:cNvPr>
                <p:cNvSpPr/>
                <p:nvPr/>
              </p:nvSpPr>
              <p:spPr bwMode="ltGray">
                <a:xfrm>
                  <a:off x="4576194" y="3108121"/>
                  <a:ext cx="2530932" cy="509326"/>
                </a:xfrm>
                <a:prstGeom prst="rect">
                  <a:avLst/>
                </a:prstGeom>
                <a:solidFill>
                  <a:srgbClr val="C700D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sp>
              <p:nvSpPr>
                <p:cNvPr id="32" name="Rectangle 31">
                  <a:extLst>
                    <a:ext uri="{FF2B5EF4-FFF2-40B4-BE49-F238E27FC236}">
                      <a16:creationId xmlns:a16="http://schemas.microsoft.com/office/drawing/2014/main" id="{EE876BF4-6193-614A-44F3-C7EB9AAB264C}"/>
                    </a:ext>
                  </a:extLst>
                </p:cNvPr>
                <p:cNvSpPr/>
                <p:nvPr/>
              </p:nvSpPr>
              <p:spPr bwMode="ltGray">
                <a:xfrm>
                  <a:off x="4576194" y="3879567"/>
                  <a:ext cx="1615054" cy="509326"/>
                </a:xfrm>
                <a:prstGeom prst="rect">
                  <a:avLst/>
                </a:prstGeom>
                <a:solidFill>
                  <a:srgbClr val="C700D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a:p>
              </p:txBody>
            </p:sp>
            <p:sp>
              <p:nvSpPr>
                <p:cNvPr id="35" name="TextBox 34">
                  <a:extLst>
                    <a:ext uri="{FF2B5EF4-FFF2-40B4-BE49-F238E27FC236}">
                      <a16:creationId xmlns:a16="http://schemas.microsoft.com/office/drawing/2014/main" id="{F2ADEAFE-835A-1954-9ABF-D4F55727597C}"/>
                    </a:ext>
                  </a:extLst>
                </p:cNvPr>
                <p:cNvSpPr txBox="1"/>
                <p:nvPr/>
              </p:nvSpPr>
              <p:spPr>
                <a:xfrm>
                  <a:off x="4499541" y="4741911"/>
                  <a:ext cx="153305" cy="107722"/>
                </a:xfrm>
                <a:prstGeom prst="rect">
                  <a:avLst/>
                </a:prstGeom>
                <a:noFill/>
              </p:spPr>
              <p:txBody>
                <a:bodyPr wrap="square" lIns="0" tIns="0" rIns="0" bIns="0" rtlCol="0">
                  <a:spAutoFit/>
                </a:bodyPr>
                <a:lstStyle/>
                <a:p>
                  <a:pPr algn="ctr"/>
                  <a:r>
                    <a:rPr lang="en-US" sz="700"/>
                    <a:t>0</a:t>
                  </a:r>
                </a:p>
              </p:txBody>
            </p:sp>
            <p:sp>
              <p:nvSpPr>
                <p:cNvPr id="36" name="TextBox 35">
                  <a:extLst>
                    <a:ext uri="{FF2B5EF4-FFF2-40B4-BE49-F238E27FC236}">
                      <a16:creationId xmlns:a16="http://schemas.microsoft.com/office/drawing/2014/main" id="{1A01FF9D-874F-9421-8274-2617C452F06A}"/>
                    </a:ext>
                  </a:extLst>
                </p:cNvPr>
                <p:cNvSpPr txBox="1"/>
                <p:nvPr/>
              </p:nvSpPr>
              <p:spPr>
                <a:xfrm>
                  <a:off x="5075585" y="4725706"/>
                  <a:ext cx="153305" cy="107722"/>
                </a:xfrm>
                <a:prstGeom prst="rect">
                  <a:avLst/>
                </a:prstGeom>
                <a:noFill/>
              </p:spPr>
              <p:txBody>
                <a:bodyPr wrap="square" lIns="0" tIns="0" rIns="0" bIns="0" rtlCol="0">
                  <a:spAutoFit/>
                </a:bodyPr>
                <a:lstStyle/>
                <a:p>
                  <a:pPr algn="ctr"/>
                  <a:r>
                    <a:rPr lang="en-US" sz="700"/>
                    <a:t>10</a:t>
                  </a:r>
                </a:p>
              </p:txBody>
            </p:sp>
            <p:sp>
              <p:nvSpPr>
                <p:cNvPr id="37" name="TextBox 36">
                  <a:extLst>
                    <a:ext uri="{FF2B5EF4-FFF2-40B4-BE49-F238E27FC236}">
                      <a16:creationId xmlns:a16="http://schemas.microsoft.com/office/drawing/2014/main" id="{AC539810-7654-BA81-61C5-2E4BED1BDB34}"/>
                    </a:ext>
                  </a:extLst>
                </p:cNvPr>
                <p:cNvSpPr txBox="1"/>
                <p:nvPr/>
              </p:nvSpPr>
              <p:spPr>
                <a:xfrm>
                  <a:off x="5651629" y="4725706"/>
                  <a:ext cx="153305" cy="107722"/>
                </a:xfrm>
                <a:prstGeom prst="rect">
                  <a:avLst/>
                </a:prstGeom>
                <a:noFill/>
              </p:spPr>
              <p:txBody>
                <a:bodyPr wrap="square" lIns="0" tIns="0" rIns="0" bIns="0" rtlCol="0">
                  <a:spAutoFit/>
                </a:bodyPr>
                <a:lstStyle/>
                <a:p>
                  <a:pPr algn="ctr"/>
                  <a:r>
                    <a:rPr lang="en-US" sz="700"/>
                    <a:t>20</a:t>
                  </a:r>
                </a:p>
              </p:txBody>
            </p:sp>
            <p:sp>
              <p:nvSpPr>
                <p:cNvPr id="38" name="TextBox 37">
                  <a:extLst>
                    <a:ext uri="{FF2B5EF4-FFF2-40B4-BE49-F238E27FC236}">
                      <a16:creationId xmlns:a16="http://schemas.microsoft.com/office/drawing/2014/main" id="{121BEF39-8E2D-1A75-C05A-54B3B4E7418D}"/>
                    </a:ext>
                  </a:extLst>
                </p:cNvPr>
                <p:cNvSpPr txBox="1"/>
                <p:nvPr/>
              </p:nvSpPr>
              <p:spPr>
                <a:xfrm>
                  <a:off x="6233763" y="4725706"/>
                  <a:ext cx="153305" cy="107722"/>
                </a:xfrm>
                <a:prstGeom prst="rect">
                  <a:avLst/>
                </a:prstGeom>
                <a:noFill/>
              </p:spPr>
              <p:txBody>
                <a:bodyPr wrap="square" lIns="0" tIns="0" rIns="0" bIns="0" rtlCol="0">
                  <a:spAutoFit/>
                </a:bodyPr>
                <a:lstStyle/>
                <a:p>
                  <a:pPr algn="ctr"/>
                  <a:r>
                    <a:rPr lang="en-US" sz="700"/>
                    <a:t>30</a:t>
                  </a:r>
                </a:p>
              </p:txBody>
            </p:sp>
            <p:sp>
              <p:nvSpPr>
                <p:cNvPr id="39" name="TextBox 38">
                  <a:extLst>
                    <a:ext uri="{FF2B5EF4-FFF2-40B4-BE49-F238E27FC236}">
                      <a16:creationId xmlns:a16="http://schemas.microsoft.com/office/drawing/2014/main" id="{77612DDC-6F6D-0FF3-9ED8-790C07B913F2}"/>
                    </a:ext>
                  </a:extLst>
                </p:cNvPr>
                <p:cNvSpPr txBox="1"/>
                <p:nvPr/>
              </p:nvSpPr>
              <p:spPr>
                <a:xfrm>
                  <a:off x="6795537" y="4725706"/>
                  <a:ext cx="153305" cy="107722"/>
                </a:xfrm>
                <a:prstGeom prst="rect">
                  <a:avLst/>
                </a:prstGeom>
                <a:noFill/>
              </p:spPr>
              <p:txBody>
                <a:bodyPr wrap="square" lIns="0" tIns="0" rIns="0" bIns="0" rtlCol="0">
                  <a:spAutoFit/>
                </a:bodyPr>
                <a:lstStyle/>
                <a:p>
                  <a:pPr algn="ctr"/>
                  <a:r>
                    <a:rPr lang="en-US" sz="700"/>
                    <a:t>40</a:t>
                  </a:r>
                </a:p>
              </p:txBody>
            </p:sp>
            <p:sp>
              <p:nvSpPr>
                <p:cNvPr id="40" name="TextBox 39">
                  <a:extLst>
                    <a:ext uri="{FF2B5EF4-FFF2-40B4-BE49-F238E27FC236}">
                      <a16:creationId xmlns:a16="http://schemas.microsoft.com/office/drawing/2014/main" id="{4DAF3E54-DC7D-2F6E-B397-99988473C9A3}"/>
                    </a:ext>
                  </a:extLst>
                </p:cNvPr>
                <p:cNvSpPr txBox="1"/>
                <p:nvPr/>
              </p:nvSpPr>
              <p:spPr>
                <a:xfrm>
                  <a:off x="7371371" y="4735345"/>
                  <a:ext cx="153305" cy="107722"/>
                </a:xfrm>
                <a:prstGeom prst="rect">
                  <a:avLst/>
                </a:prstGeom>
                <a:noFill/>
              </p:spPr>
              <p:txBody>
                <a:bodyPr wrap="square" lIns="0" tIns="0" rIns="0" bIns="0" rtlCol="0">
                  <a:spAutoFit/>
                </a:bodyPr>
                <a:lstStyle/>
                <a:p>
                  <a:pPr algn="ctr"/>
                  <a:r>
                    <a:rPr lang="en-US" sz="700"/>
                    <a:t>50</a:t>
                  </a:r>
                </a:p>
              </p:txBody>
            </p:sp>
            <p:cxnSp>
              <p:nvCxnSpPr>
                <p:cNvPr id="16" name="Straight Connector 15">
                  <a:extLst>
                    <a:ext uri="{FF2B5EF4-FFF2-40B4-BE49-F238E27FC236}">
                      <a16:creationId xmlns:a16="http://schemas.microsoft.com/office/drawing/2014/main" id="{3F1452C4-A347-F6BC-BC84-FA1003DEAABF}"/>
                    </a:ext>
                  </a:extLst>
                </p:cNvPr>
                <p:cNvCxnSpPr>
                  <a:cxnSpLocks/>
                </p:cNvCxnSpPr>
                <p:nvPr/>
              </p:nvCxnSpPr>
              <p:spPr>
                <a:xfrm>
                  <a:off x="4576194" y="2823215"/>
                  <a:ext cx="0" cy="18620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pic>
        <p:nvPicPr>
          <p:cNvPr id="46" name="Picture 45" descr="A person sitting on a desk using a computer&#10;&#10;Description automatically generated">
            <a:extLst>
              <a:ext uri="{FF2B5EF4-FFF2-40B4-BE49-F238E27FC236}">
                <a16:creationId xmlns:a16="http://schemas.microsoft.com/office/drawing/2014/main" id="{B1FDCF8D-D86B-25C0-6210-DFE6524FAA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83952" y="2197483"/>
            <a:ext cx="3947686" cy="2835261"/>
          </a:xfrm>
          <a:prstGeom prst="rect">
            <a:avLst/>
          </a:prstGeom>
        </p:spPr>
      </p:pic>
      <p:sp>
        <p:nvSpPr>
          <p:cNvPr id="8" name="Slide Number Placeholder 7">
            <a:extLst>
              <a:ext uri="{FF2B5EF4-FFF2-40B4-BE49-F238E27FC236}">
                <a16:creationId xmlns:a16="http://schemas.microsoft.com/office/drawing/2014/main" id="{DFD9AC7E-60C2-A2C2-AB75-BA246F67B667}"/>
              </a:ext>
            </a:extLst>
          </p:cNvPr>
          <p:cNvSpPr>
            <a:spLocks noGrp="1"/>
          </p:cNvSpPr>
          <p:nvPr>
            <p:ph type="sldNum" sz="quarter" idx="10"/>
          </p:nvPr>
        </p:nvSpPr>
        <p:spPr/>
        <p:txBody>
          <a:bodyPr/>
          <a:lstStyle/>
          <a:p>
            <a:fld id="{4034BEE3-566C-4068-A777-C3A4762E861B}" type="slidenum">
              <a:rPr lang="en-GB" smtClean="0"/>
              <a:pPr/>
              <a:t>9</a:t>
            </a:fld>
            <a:endParaRPr lang="en-GB"/>
          </a:p>
        </p:txBody>
      </p:sp>
    </p:spTree>
    <p:extLst>
      <p:ext uri="{BB962C8B-B14F-4D97-AF65-F5344CB8AC3E}">
        <p14:creationId xmlns:p14="http://schemas.microsoft.com/office/powerpoint/2010/main" val="135709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26"/>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5.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6.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 name="CELL_POSITION" val="1,8,0.3693073,76.28464"/>
</p:tagLst>
</file>

<file path=ppt/tags/tag17.xml><?xml version="1.0" encoding="utf-8"?>
<p:tagLst xmlns:a="http://schemas.openxmlformats.org/drawingml/2006/main" xmlns:r="http://schemas.openxmlformats.org/officeDocument/2006/relationships" xmlns:p="http://schemas.openxmlformats.org/presentationml/2006/main">
  <p:tag name="CELL_POSITION" val="1,7,0.3693073,14.87468"/>
</p:tagLst>
</file>

<file path=ppt/tags/tag18.xml><?xml version="1.0" encoding="utf-8"?>
<p:tagLst xmlns:a="http://schemas.openxmlformats.org/drawingml/2006/main" xmlns:r="http://schemas.openxmlformats.org/officeDocument/2006/relationships" xmlns:p="http://schemas.openxmlformats.org/presentationml/2006/main">
  <p:tag name="CELL_POSITION" val="1,11,0.3691814,13.9407"/>
</p:tagLst>
</file>

<file path=ppt/tags/tag19.xml><?xml version="1.0" encoding="utf-8"?>
<p:tagLst xmlns:a="http://schemas.openxmlformats.org/drawingml/2006/main" xmlns:r="http://schemas.openxmlformats.org/officeDocument/2006/relationships" xmlns:p="http://schemas.openxmlformats.org/presentationml/2006/main">
  <p:tag name="CELL_POSITION" val="1,9,-0.005707929,93.98965"/>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8.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 (003).potx" id="{A82F2F6F-67D8-4C92-8312-E4A7233987CF}" vid="{86DAF760-FC2E-4150-B137-8D290DF431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352073D8E21B4BBC66EE60B26D3237" ma:contentTypeVersion="17" ma:contentTypeDescription="Create a new document." ma:contentTypeScope="" ma:versionID="4d9d5791bd47ead6e96b89d43f58d31b">
  <xsd:schema xmlns:xsd="http://www.w3.org/2001/XMLSchema" xmlns:xs="http://www.w3.org/2001/XMLSchema" xmlns:p="http://schemas.microsoft.com/office/2006/metadata/properties" xmlns:ns2="6ae7aace-d4a9-4818-b892-3f3fae3168bd" xmlns:ns3="723a8f48-220c-4486-a2e8-268320f6cbd7" targetNamespace="http://schemas.microsoft.com/office/2006/metadata/properties" ma:root="true" ma:fieldsID="477b57de4a91e82ed8f2976cb933626a" ns2:_="" ns3:_="">
    <xsd:import namespace="6ae7aace-d4a9-4818-b892-3f3fae3168bd"/>
    <xsd:import namespace="723a8f48-220c-4486-a2e8-268320f6cb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e7aace-d4a9-4818-b892-3f3fae3168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35d02d2-2acc-434b-b7bb-812ff22cbf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a8f48-220c-4486-a2e8-268320f6cb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e9211a-b11a-43e9-902d-a5155dd3892f}" ma:internalName="TaxCatchAll" ma:showField="CatchAllData" ma:web="723a8f48-220c-4486-a2e8-268320f6c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23a8f48-220c-4486-a2e8-268320f6cbd7" xsi:nil="true"/>
    <lcf76f155ced4ddcb4097134ff3c332f xmlns="6ae7aace-d4a9-4818-b892-3f3fae3168b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EB0D991A-4C20-4D2A-A048-B2387DEE3815}">
  <ds:schemaRefs>
    <ds:schemaRef ds:uri="6ae7aace-d4a9-4818-b892-3f3fae3168bd"/>
    <ds:schemaRef ds:uri="723a8f48-220c-4486-a2e8-268320f6c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193883-9DEF-4394-A746-8B0504B231C0}">
  <ds:schemaRefs>
    <ds:schemaRef ds:uri="http://purl.org/dc/elements/1.1/"/>
    <ds:schemaRef ds:uri="http://schemas.microsoft.com/office/2006/documentManagement/types"/>
    <ds:schemaRef ds:uri="http://purl.org/dc/terms/"/>
    <ds:schemaRef ds:uri="723a8f48-220c-4486-a2e8-268320f6cbd7"/>
    <ds:schemaRef ds:uri="http://purl.org/dc/dcmitype/"/>
    <ds:schemaRef ds:uri="http://schemas.microsoft.com/office/infopath/2007/PartnerControls"/>
    <ds:schemaRef ds:uri="http://schemas.openxmlformats.org/package/2006/metadata/core-properties"/>
    <ds:schemaRef ds:uri="6ae7aace-d4a9-4818-b892-3f3fae3168b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1433</Words>
  <Application>Microsoft Office PowerPoint</Application>
  <PresentationFormat>Widescreen</PresentationFormat>
  <Paragraphs>196</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Kantar template master</vt:lpstr>
      <vt:lpstr>How anti-obesity medications are impacting apparel retailing</vt:lpstr>
      <vt:lpstr>Despite widespread pandemic weight gain and increases in making resolutions, we are seeing shoppers deprioritize physical health and wellness …</vt:lpstr>
      <vt:lpstr>… and a dramatic drop in those claiming to diet for weight-loss purposes</vt:lpstr>
      <vt:lpstr>At the same time, prescription weight-loss/ anti-obesity medication (AOMs) use has become prolific</vt:lpstr>
      <vt:lpstr>PowerPoint Presentation</vt:lpstr>
      <vt:lpstr>Agenda</vt:lpstr>
      <vt:lpstr>PowerPoint Presentation</vt:lpstr>
      <vt:lpstr>‘Vanity sizing’ has become increasingly popular with apparel merchants over time</vt:lpstr>
      <vt:lpstr>Buying decisions — often made six to nine months before product hits the market —  are informed by sizing …</vt:lpstr>
      <vt:lpstr>… but buying missteps dramatically impact brands’ and retailers’ financial results</vt:lpstr>
      <vt:lpstr>Case study:</vt:lpstr>
      <vt:lpstr>Apparel players must prepare for AOMs  to disrupt apparel sizing</vt:lpstr>
      <vt:lpstr>PowerPoint Presentation</vt:lpstr>
      <vt:lpstr>‘Body positivity’ has been a key initiative across many sectors, including apparel</vt:lpstr>
      <vt:lpstr>However, the Gen Z demographic has mixed feelings about the importance of body positivity</vt:lpstr>
      <vt:lpstr>And now body-positive brands are competing for eyeballs with AOM manufacturers</vt:lpstr>
      <vt:lpstr>Apparel brands and retailers will have  to thread the needle to capture both  body-positive and AOM shoppers</vt:lpstr>
      <vt:lpstr>PowerPoint Presentation</vt:lpstr>
      <vt:lpstr>We see three apparel retail strategies positioned to win from the weight-loss drug boom</vt:lpstr>
      <vt:lpstr>Fast-fashion players can lean into nimble supply chain</vt:lpstr>
      <vt:lpstr>Investment in supply chain digitalization, AI, and near-shoring will drive wins for apparel retailers facing shifting shopper preferences from AOMs</vt:lpstr>
      <vt:lpstr>As AOM users double exercise, they increase their athleisure apparel purchases</vt:lpstr>
      <vt:lpstr>PowerPoint Presentation</vt:lpstr>
      <vt:lpstr>What does the growth of AOMs mean for apparel players?</vt:lpstr>
      <vt:lpstr>PowerPoint Presentation</vt:lpstr>
      <vt:lpstr>PowerPoint Presentation</vt:lpstr>
    </vt:vector>
  </TitlesOfParts>
  <Company>Kantar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anti-obesity medications are impacting apparel retailing</dc:title>
  <dc:subject/>
  <dc:creator>Kate McGee</dc:creator>
  <cp:keywords/>
  <dc:description>November 2023</dc:description>
  <cp:lastModifiedBy>Alexander, Scott (KT)</cp:lastModifiedBy>
  <cp:revision>11</cp:revision>
  <cp:lastPrinted>2017-03-24T13:40:26Z</cp:lastPrinted>
  <dcterms:created xsi:type="dcterms:W3CDTF">2023-11-07T21:47:29Z</dcterms:created>
  <dcterms:modified xsi:type="dcterms:W3CDTF">2023-11-22T17:13:04Z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41da7a-79c1-417c-b408-16c0bfe99fca_Enabled">
    <vt:lpwstr>true</vt:lpwstr>
  </property>
  <property fmtid="{D5CDD505-2E9C-101B-9397-08002B2CF9AE}" pid="3" name="MSIP_Label_3741da7a-79c1-417c-b408-16c0bfe99fca_SetDate">
    <vt:lpwstr>2023-06-01T08:02:15Z</vt:lpwstr>
  </property>
  <property fmtid="{D5CDD505-2E9C-101B-9397-08002B2CF9AE}" pid="4" name="MSIP_Label_3741da7a-79c1-417c-b408-16c0bfe99fca_Method">
    <vt:lpwstr>Standard</vt:lpwstr>
  </property>
  <property fmtid="{D5CDD505-2E9C-101B-9397-08002B2CF9AE}" pid="5" name="MSIP_Label_3741da7a-79c1-417c-b408-16c0bfe99fca_Name">
    <vt:lpwstr>Internal Only - Amber</vt:lpwstr>
  </property>
  <property fmtid="{D5CDD505-2E9C-101B-9397-08002B2CF9AE}" pid="6" name="MSIP_Label_3741da7a-79c1-417c-b408-16c0bfe99fca_SiteId">
    <vt:lpwstr>1e355c04-e0a4-42ed-8e2d-7351591f0ef1</vt:lpwstr>
  </property>
  <property fmtid="{D5CDD505-2E9C-101B-9397-08002B2CF9AE}" pid="7" name="MSIP_Label_3741da7a-79c1-417c-b408-16c0bfe99fca_ActionId">
    <vt:lpwstr>120dd1a1-0079-431a-af79-6bc5509a19aa</vt:lpwstr>
  </property>
  <property fmtid="{D5CDD505-2E9C-101B-9397-08002B2CF9AE}" pid="8" name="MSIP_Label_3741da7a-79c1-417c-b408-16c0bfe99fca_ContentBits">
    <vt:lpwstr>0</vt:lpwstr>
  </property>
  <property fmtid="{D5CDD505-2E9C-101B-9397-08002B2CF9AE}" pid="9" name="MediaServiceImageTags">
    <vt:lpwstr/>
  </property>
  <property fmtid="{D5CDD505-2E9C-101B-9397-08002B2CF9AE}" pid="10" name="ContentTypeId">
    <vt:lpwstr>0x01010036352073D8E21B4BBC66EE60B26D3237</vt:lpwstr>
  </property>
</Properties>
</file>